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0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7" r:id="rId4"/>
    <p:sldId id="278" r:id="rId5"/>
    <p:sldId id="378" r:id="rId6"/>
    <p:sldId id="260" r:id="rId7"/>
    <p:sldId id="376" r:id="rId8"/>
    <p:sldId id="377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18.02.2021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3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0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7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4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6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9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7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27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7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7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18.02.2021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0F7D-44B4-47BA-B3FC-71E2EDBEA1E4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66EF-2E4B-4998-B386-A4DA1E746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1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0" y="639097"/>
            <a:ext cx="6893781" cy="3686015"/>
          </a:xfrm>
        </p:spPr>
        <p:txBody>
          <a:bodyPr rtlCol="0">
            <a:normAutofit/>
          </a:bodyPr>
          <a:lstStyle/>
          <a:p>
            <a:r>
              <a:rPr lang="ru" sz="5400" dirty="0"/>
              <a:t>Реабилитация </a:t>
            </a:r>
            <a:br>
              <a:rPr lang="ru" sz="5400" dirty="0"/>
            </a:br>
            <a:r>
              <a:rPr lang="ru" sz="5400" dirty="0"/>
              <a:t>и дерадикализация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пыт Центральной Азии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177" y="5257043"/>
            <a:ext cx="10113645" cy="743682"/>
          </a:xfrm>
        </p:spPr>
        <p:txBody>
          <a:bodyPr>
            <a:normAutofit/>
          </a:bodyPr>
          <a:lstStyle/>
          <a:p>
            <a:pPr algn="ctr"/>
            <a:r>
              <a:rPr lang="ru-RU" sz="2400" cap="all" spc="200" dirty="0">
                <a:latin typeface="+mn-lt"/>
                <a:ea typeface="+mn-ea"/>
                <a:cs typeface="FreesiaUPC" panose="020B0502040204020203" pitchFamily="34" charset="-34"/>
              </a:rPr>
              <a:t>ПИЛОТНЫЙ ПРОЕКТ ПО РЕАБИЛИТАЦИИ осужденных за </a:t>
            </a:r>
            <a:r>
              <a:rPr lang="ru-RU" sz="2400" cap="all" spc="200" dirty="0" err="1">
                <a:latin typeface="+mn-lt"/>
                <a:ea typeface="+mn-ea"/>
                <a:cs typeface="FreesiaUPC" panose="020B0502040204020203" pitchFamily="34" charset="-34"/>
              </a:rPr>
              <a:t>РЭиТ</a:t>
            </a:r>
            <a:r>
              <a:rPr lang="ru-RU" sz="2400" cap="all" spc="200" dirty="0">
                <a:latin typeface="+mn-lt"/>
                <a:ea typeface="+mn-ea"/>
                <a:cs typeface="FreesiaUPC" panose="020B0502040204020203" pitchFamily="34" charset="-34"/>
              </a:rPr>
              <a:t> в условиях ИК, </a:t>
            </a:r>
            <a:r>
              <a:rPr lang="ru-RU" sz="2400" cap="all" spc="200" dirty="0" err="1">
                <a:latin typeface="+mn-lt"/>
                <a:ea typeface="+mn-ea"/>
                <a:cs typeface="FreesiaUPC" panose="020B0502040204020203" pitchFamily="34" charset="-34"/>
              </a:rPr>
              <a:t>кЫРГЫЗСТАН</a:t>
            </a:r>
            <a:endParaRPr lang="ru-RU" sz="2400" cap="all" spc="200" dirty="0">
              <a:latin typeface="+mn-lt"/>
              <a:ea typeface="+mn-ea"/>
              <a:cs typeface="FreesiaUPC" panose="020B0502040204020203" pitchFamily="34" charset="-34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4758" r="30403" b="28313"/>
          <a:stretch/>
        </p:blipFill>
        <p:spPr>
          <a:xfrm>
            <a:off x="5061425" y="137832"/>
            <a:ext cx="6687914" cy="43240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346" y="244502"/>
            <a:ext cx="4170094" cy="4472189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tx1"/>
                </a:solidFill>
              </a:rPr>
              <a:t>5 исправительных учреждений;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tx1"/>
                </a:solidFill>
              </a:rPr>
              <a:t>20 сотрудников ГСИН – психологи, социальные и оперативные работники;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tx1"/>
                </a:solidFill>
              </a:rPr>
              <a:t>25 </a:t>
            </a:r>
            <a:r>
              <a:rPr lang="ru-RU" sz="35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осужденных</a:t>
            </a:r>
            <a:r>
              <a:rPr lang="ru-RU" sz="1700" b="1" dirty="0">
                <a:solidFill>
                  <a:schemeClr val="tx1"/>
                </a:solidFill>
              </a:rPr>
              <a:t> из разных категорий риска (по 5 с каждой ИК);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tx1"/>
                </a:solidFill>
              </a:rPr>
              <a:t>72 часа обучения процессу реабилитации;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tx1"/>
                </a:solidFill>
              </a:rPr>
              <a:t>Методическое пособие: Краткое руководство «Социально-психологический портрет личности осужденных за </a:t>
            </a:r>
            <a:r>
              <a:rPr lang="ru-RU" sz="1700" b="1" dirty="0" err="1">
                <a:solidFill>
                  <a:schemeClr val="tx1"/>
                </a:solidFill>
              </a:rPr>
              <a:t>РЭиТ</a:t>
            </a:r>
            <a:r>
              <a:rPr lang="ru-RU" sz="1700" b="1" dirty="0">
                <a:solidFill>
                  <a:schemeClr val="tx1"/>
                </a:solidFill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tx1"/>
                </a:solidFill>
              </a:rPr>
              <a:t>Практическое сопровождение реабилитационной работы в ИК.</a:t>
            </a:r>
          </a:p>
          <a:p>
            <a:pPr marL="285750" indent="-285750">
              <a:buFontTx/>
              <a:buChar char="-"/>
            </a:pPr>
            <a:endParaRPr lang="ru-RU" sz="17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76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6BA34-863C-441F-89B3-6F6E2F48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213377"/>
            <a:ext cx="10450409" cy="6095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5E3C1-5422-429A-9126-C30EFBB0FE7D}"/>
              </a:ext>
            </a:extLst>
          </p:cNvPr>
          <p:cNvSpPr txBox="1"/>
          <p:nvPr/>
        </p:nvSpPr>
        <p:spPr>
          <a:xfrm>
            <a:off x="1834101" y="6384898"/>
            <a:ext cx="852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Проект по реформированию мышления в женской колонии,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5081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AA6D10-D3AB-4024-947A-EE0A51F2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96"/>
          <a:stretch/>
        </p:blipFill>
        <p:spPr>
          <a:xfrm>
            <a:off x="2537257" y="3753016"/>
            <a:ext cx="2700762" cy="30799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FBDB51-CC0E-44C4-A73C-A51F3CD1C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69" y="1349137"/>
            <a:ext cx="2240380" cy="3189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DC548-4779-4758-88F1-B74D2888A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488" y="764574"/>
            <a:ext cx="2688569" cy="3773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A2F3AF-821A-4E28-AA43-8067C99F0E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7" t="14767" b="55955"/>
          <a:stretch/>
        </p:blipFill>
        <p:spPr>
          <a:xfrm>
            <a:off x="6096000" y="-58866"/>
            <a:ext cx="3831937" cy="1649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E9876-EE9A-4A00-AA04-3B81CF0655B8}"/>
              </a:ext>
            </a:extLst>
          </p:cNvPr>
          <p:cNvSpPr txBox="1"/>
          <p:nvPr/>
        </p:nvSpPr>
        <p:spPr>
          <a:xfrm>
            <a:off x="246328" y="445273"/>
            <a:ext cx="511285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- Исследования по факторам насильственного экстремизма в Центральной Азии и личностному портрету осужденных за преступления экстремистского и террористического характера;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- Хрестоматия в пяти частях по реабилитации лиц, вовлеченных в экстремистские и террористические группы;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- Система оценки рисков и потребностей при реабилитации репатриантов из зон террористической активности;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- Книги «Исторические аспекты возникновения течений суннитского направления и радикальных групп» и др.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134AE-C28E-40F7-BBFD-44F2544C74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05"/>
          <a:stretch/>
        </p:blipFill>
        <p:spPr>
          <a:xfrm>
            <a:off x="9392813" y="147868"/>
            <a:ext cx="2669316" cy="3069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1FAD94-4947-4CD3-831D-85B0B3C7EB9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5" b="19030"/>
          <a:stretch/>
        </p:blipFill>
        <p:spPr bwMode="auto">
          <a:xfrm>
            <a:off x="9700591" y="3315694"/>
            <a:ext cx="2361538" cy="2719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34E09-3866-4087-B5DF-5E98AF784A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708" b="18048"/>
          <a:stretch/>
        </p:blipFill>
        <p:spPr>
          <a:xfrm>
            <a:off x="4242653" y="4395185"/>
            <a:ext cx="2712955" cy="2314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433EFE-105D-4D7B-A615-5587CD94E7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892"/>
          <a:stretch/>
        </p:blipFill>
        <p:spPr>
          <a:xfrm>
            <a:off x="6659340" y="3016584"/>
            <a:ext cx="3017782" cy="33181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9E4ED5-D024-4AC2-AEC3-EB21F85956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0037"/>
          <a:stretch/>
        </p:blipFill>
        <p:spPr>
          <a:xfrm>
            <a:off x="137393" y="3988869"/>
            <a:ext cx="2700762" cy="27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8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7245" y="1141648"/>
            <a:ext cx="3440591" cy="4108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Успех реабилитации напрямую зависит от ПОВЫШЕНИЯ УРОВНЯ развития мыслительной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48" l="7176" r="92980">
                        <a14:foregroundMark x1="30265" y1="19512" x2="30265" y2="19512"/>
                        <a14:foregroundMark x1="40562" y1="21951" x2="40562" y2="21951"/>
                        <a14:foregroundMark x1="29485" y1="19956" x2="29485" y2="19956"/>
                        <a14:foregroundMark x1="24025" y1="24834" x2="24025" y2="24834"/>
                        <a14:foregroundMark x1="30421" y1="22616" x2="30421" y2="22616"/>
                        <a14:foregroundMark x1="29641" y1="27716" x2="29641" y2="27716"/>
                        <a14:backgroundMark x1="14197" y1="13304" x2="14197" y2="13304"/>
                        <a14:backgroundMark x1="14197" y1="24390" x2="14197" y2="24390"/>
                        <a14:backgroundMark x1="18409" y1="27938" x2="18409" y2="27938"/>
                        <a14:backgroundMark x1="17005" y1="4435" x2="17473" y2="4656"/>
                        <a14:backgroundMark x1="87207" y1="3991" x2="87207" y2="3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" y="650777"/>
            <a:ext cx="8324243" cy="58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4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Ð°ÑÑÐ¸Ð½ÐºÐ¸ Ð¿Ð¾ Ð·Ð°Ð¿ÑÐ¾ÑÑ ÑÑÐ°Ð¿">
            <a:extLst>
              <a:ext uri="{FF2B5EF4-FFF2-40B4-BE49-F238E27FC236}">
                <a16:creationId xmlns:a16="http://schemas.microsoft.com/office/drawing/2014/main" id="{1373D8AF-2474-4E79-9366-27A706EA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" y="12373"/>
            <a:ext cx="11622009" cy="68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9251" y="3137743"/>
            <a:ext cx="3312758" cy="435596"/>
          </a:xfrm>
        </p:spPr>
        <p:txBody>
          <a:bodyPr>
            <a:normAutofit/>
          </a:bodyPr>
          <a:lstStyle/>
          <a:p>
            <a:r>
              <a:rPr lang="ru-RU" sz="2000" dirty="0"/>
              <a:t>Медицинская помощь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208" y="471888"/>
            <a:ext cx="5905872" cy="1325563"/>
          </a:xfrm>
        </p:spPr>
        <p:txBody>
          <a:bodyPr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Этапы консультирования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3B4AF7-2AE3-4E72-954D-75861331FA3A}"/>
              </a:ext>
            </a:extLst>
          </p:cNvPr>
          <p:cNvSpPr/>
          <p:nvPr/>
        </p:nvSpPr>
        <p:spPr>
          <a:xfrm>
            <a:off x="1039924" y="2561815"/>
            <a:ext cx="4496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Сбор информации об организации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0A075-8956-4F6A-BE2F-8800A7939A79}"/>
              </a:ext>
            </a:extLst>
          </p:cNvPr>
          <p:cNvSpPr/>
          <p:nvPr/>
        </p:nvSpPr>
        <p:spPr>
          <a:xfrm>
            <a:off x="232856" y="3274646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Сбор информации о «клиенте»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D3188E-95B9-4E14-9470-3D6D7DAB66F2}"/>
              </a:ext>
            </a:extLst>
          </p:cNvPr>
          <p:cNvSpPr/>
          <p:nvPr/>
        </p:nvSpPr>
        <p:spPr>
          <a:xfrm>
            <a:off x="4779061" y="531316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Консультация членов семьи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B5F73E-5643-4125-A5F4-9CEEC4D14DCE}"/>
              </a:ext>
            </a:extLst>
          </p:cNvPr>
          <p:cNvSpPr/>
          <p:nvPr/>
        </p:nvSpPr>
        <p:spPr>
          <a:xfrm>
            <a:off x="502757" y="4906816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План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9219C3-2958-4927-A5C7-CFCED9459198}"/>
              </a:ext>
            </a:extLst>
          </p:cNvPr>
          <p:cNvSpPr/>
          <p:nvPr/>
        </p:nvSpPr>
        <p:spPr>
          <a:xfrm>
            <a:off x="3503712" y="6021288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Семейное воздействие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5FAB2-5EC5-4D19-B09C-44D7BEF4FE1C}"/>
              </a:ext>
            </a:extLst>
          </p:cNvPr>
          <p:cNvSpPr/>
          <p:nvPr/>
        </p:nvSpPr>
        <p:spPr>
          <a:xfrm>
            <a:off x="340213" y="4106885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ре-социализация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24E988-C7C0-4677-BD5B-F664CBB866C1}"/>
              </a:ext>
            </a:extLst>
          </p:cNvPr>
          <p:cNvSpPr/>
          <p:nvPr/>
        </p:nvSpPr>
        <p:spPr>
          <a:xfrm>
            <a:off x="5833818" y="4619658"/>
            <a:ext cx="443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Коррекция религиозных взглядов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1EB7A8-843A-4619-8F72-75E96CCBBEB6}"/>
              </a:ext>
            </a:extLst>
          </p:cNvPr>
          <p:cNvSpPr/>
          <p:nvPr/>
        </p:nvSpPr>
        <p:spPr>
          <a:xfrm>
            <a:off x="6816080" y="3845215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Психо-коррекционная работа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B3658B-9B9D-4E1E-B5C0-A90859A5461B}"/>
              </a:ext>
            </a:extLst>
          </p:cNvPr>
          <p:cNvSpPr/>
          <p:nvPr/>
        </p:nvSpPr>
        <p:spPr>
          <a:xfrm>
            <a:off x="8309251" y="2306291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Юридическая консультация</a:t>
            </a:r>
          </a:p>
        </p:txBody>
      </p:sp>
    </p:spTree>
    <p:extLst>
      <p:ext uri="{BB962C8B-B14F-4D97-AF65-F5344CB8AC3E}">
        <p14:creationId xmlns:p14="http://schemas.microsoft.com/office/powerpoint/2010/main" val="408735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Ð°ÑÑÐ¸Ð½ÐºÐ¸ Ð¿Ð¾ Ð·Ð°Ð¿ÑÐ¾ÑÑ ÑÐµÐ·ÑÐ»ÑÑÐ°Ñ">
            <a:extLst>
              <a:ext uri="{FF2B5EF4-FFF2-40B4-BE49-F238E27FC236}">
                <a16:creationId xmlns:a16="http://schemas.microsoft.com/office/drawing/2014/main" id="{FC663085-363F-401D-96C2-ACA226FD2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/>
          <a:stretch/>
        </p:blipFill>
        <p:spPr bwMode="auto">
          <a:xfrm>
            <a:off x="1559766" y="188641"/>
            <a:ext cx="10429143" cy="66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2996952"/>
            <a:ext cx="6048672" cy="332648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изменение системы жизненных и межличностных отношений, сформированных в культе, деятельный отказ от экстремистских взглядов, возврат в общество (восстановление на работе, учебе, возврат в семью и т.п.).</a:t>
            </a:r>
          </a:p>
        </p:txBody>
      </p:sp>
    </p:spTree>
    <p:extLst>
      <p:ext uri="{BB962C8B-B14F-4D97-AF65-F5344CB8AC3E}">
        <p14:creationId xmlns:p14="http://schemas.microsoft.com/office/powerpoint/2010/main" val="112584406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{76EA78EC-F03A-4F9C-B4CA-6B5D4317849F}tf56160789_win32</Template>
  <TotalTime>1099</TotalTime>
  <Words>222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Trebuchet MS</vt:lpstr>
      <vt:lpstr>1_РетроспективаVTI</vt:lpstr>
      <vt:lpstr>Тема Office</vt:lpstr>
      <vt:lpstr>Реабилитация  и дерадикализация </vt:lpstr>
      <vt:lpstr>ПИЛОТНЫЙ ПРОЕКТ ПО РЕАБИЛИТАЦИИ осужденных за РЭиТ в условиях ИК, кЫРГЫЗСТАН</vt:lpstr>
      <vt:lpstr>Презентация PowerPoint</vt:lpstr>
      <vt:lpstr>Презентация PowerPoint</vt:lpstr>
      <vt:lpstr>Успех реабилитации напрямую зависит от ПОВЫШЕНИЯ УРОВНЯ развития мыслительной деятельности</vt:lpstr>
      <vt:lpstr>Этапы консультирования</vt:lpstr>
      <vt:lpstr>изменение системы жизненных и межличностных отношений, сформированных в культе, деятельный отказ от экстремистских взглядов, возврат в общество (восстановление на работе, учебе, возврат в семью и т.п.).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User</dc:creator>
  <cp:lastModifiedBy>User</cp:lastModifiedBy>
  <cp:revision>5</cp:revision>
  <dcterms:created xsi:type="dcterms:W3CDTF">2021-02-18T12:16:05Z</dcterms:created>
  <dcterms:modified xsi:type="dcterms:W3CDTF">2021-02-19T06:36:00Z</dcterms:modified>
</cp:coreProperties>
</file>