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8" r:id="rId3"/>
    <p:sldId id="286" r:id="rId4"/>
    <p:sldId id="260" r:id="rId5"/>
    <p:sldId id="287" r:id="rId6"/>
    <p:sldId id="312" r:id="rId7"/>
    <p:sldId id="304" r:id="rId8"/>
    <p:sldId id="313" r:id="rId9"/>
    <p:sldId id="314" r:id="rId10"/>
    <p:sldId id="318" r:id="rId11"/>
    <p:sldId id="317" r:id="rId12"/>
    <p:sldId id="315" r:id="rId13"/>
    <p:sldId id="316" r:id="rId14"/>
    <p:sldId id="311" r:id="rId15"/>
    <p:sldId id="319" r:id="rId16"/>
    <p:sldId id="320" r:id="rId17"/>
    <p:sldId id="292" r:id="rId18"/>
    <p:sldId id="306" r:id="rId19"/>
    <p:sldId id="285" r:id="rId20"/>
    <p:sldId id="290" r:id="rId21"/>
    <p:sldId id="30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579991-1AB9-48D2-83BB-76B22BAA57F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E603E1-37F4-4686-80C8-8A8DB23FA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eg"/><Relationship Id="rId3" Type="http://schemas.openxmlformats.org/officeDocument/2006/relationships/image" Target="../media/image41.png"/><Relationship Id="rId7" Type="http://schemas.openxmlformats.org/officeDocument/2006/relationships/image" Target="../media/image44.JPG"/><Relationship Id="rId12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st.avlod.termez@gmail.com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k.ru/profile/5754728698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954575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и помощь: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-социальная помощь женщинам и детям, вернувшимся из зон конфликта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42470" cy="1638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Ступени психологической реабилитации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C1550217-857D-4D74-8823-7A729D725667}"/>
              </a:ext>
            </a:extLst>
          </p:cNvPr>
          <p:cNvSpPr txBox="1">
            <a:spLocks/>
          </p:cNvSpPr>
          <p:nvPr/>
        </p:nvSpPr>
        <p:spPr>
          <a:xfrm>
            <a:off x="1187623" y="980728"/>
            <a:ext cx="7704855" cy="547260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 smtClean="0"/>
              <a:t>Первая ступень </a:t>
            </a:r>
            <a:r>
              <a:rPr lang="ru-RU" sz="2500" dirty="0" smtClean="0"/>
              <a:t>- это «Включение сознания»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 smtClean="0"/>
              <a:t>Вторая ступень </a:t>
            </a:r>
            <a:r>
              <a:rPr lang="ru-RU" sz="2500" dirty="0" smtClean="0"/>
              <a:t>– восстановление подлинных семейных связей с родственниками. Члены семьи могут играть самую важную роль в успешной реабилитации и ре-интеграции. Нужно попять – чтобы человек вернулся к нормальной жизни, его должны ждать, его должны любить.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 smtClean="0"/>
              <a:t>Третья ступень </a:t>
            </a:r>
            <a:r>
              <a:rPr lang="ru-RU" sz="2500" dirty="0" smtClean="0"/>
              <a:t>– завершить процесс возвращения в общество, путём активной </a:t>
            </a:r>
            <a:r>
              <a:rPr lang="ru-RU" sz="2500" dirty="0" err="1" smtClean="0"/>
              <a:t>психо</a:t>
            </a:r>
            <a:r>
              <a:rPr lang="ru-RU" sz="2500" dirty="0" smtClean="0"/>
              <a:t>-социальной поддержки, мониторинга психологического состояния и психологического сопровождения.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 smtClean="0"/>
              <a:t>Четвёртая ступень </a:t>
            </a:r>
            <a:r>
              <a:rPr lang="ru-RU" sz="2500" dirty="0" smtClean="0"/>
              <a:t>– совместное участие с теологом в коррекции религиозных взглядов.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64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4624"/>
            <a:ext cx="791803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Активная реабилитация – путь к устойчивой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реинтеграции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:\презентация казахстан\101D3400\DSC_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5" y="460117"/>
            <a:ext cx="2607452" cy="17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SC_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85" y="738887"/>
            <a:ext cx="2392658" cy="159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072115" y="3487169"/>
            <a:ext cx="2871154" cy="242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34" name="Picture 10" descr="D:\Documents\Desktop\photo_2020-03-03_15-06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80" y="480884"/>
            <a:ext cx="3031100" cy="2265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071309" y="5579141"/>
            <a:ext cx="2944774" cy="242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cuments\Desktop\001\DSC_0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58" y="4745906"/>
            <a:ext cx="3236890" cy="215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Desktop\001\photo_2020-02-15_10-27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5" y="1849414"/>
            <a:ext cx="2170588" cy="289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\Desktop\001\photo_2020-03-03_15-15-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33" y="1941645"/>
            <a:ext cx="2985214" cy="223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Desktop\001\photo_2019-10-17_18-37-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4236531"/>
            <a:ext cx="3044046" cy="228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cuments\Desktop\001\photo_2020-03-03_15-16-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2" y="4356863"/>
            <a:ext cx="1855794" cy="2474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esktop\001\photo_2019-06-04_12-24-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75" y="3241312"/>
            <a:ext cx="3553296" cy="177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14" y="675820"/>
            <a:ext cx="2813812" cy="187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D:\Documents\Desktop\001\photo_2019-12-02_09-47-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97" y="2045962"/>
            <a:ext cx="2365046" cy="315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Desktop\photo_2019-12-12_20-43-3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57" y="2081565"/>
            <a:ext cx="1451314" cy="193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Desktop\001\photo_2019-12-06_22-35-4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0" y="3487169"/>
            <a:ext cx="2541500" cy="3388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1619" y="116631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Имеющиеся риски при реабилитации и ре-интеграции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3627" y="908720"/>
            <a:ext cx="76328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	Системные риски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•	Отсутствие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правовой базы о признании статуса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репатриантов.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Непринятие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социумом.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Недостаточность методической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базы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профильных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специалистов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	Личностные риски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ru-RU" dirty="0">
                <a:latin typeface="Arial" pitchFamily="34" charset="0"/>
                <a:cs typeface="Arial" pitchFamily="34" charset="0"/>
              </a:rPr>
              <a:t>	Источники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дохода.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Наличие жилья.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Специальные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навыки, подготовка.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Эмоциональный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стресс.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Отсутствие поддержки со стороны родственников.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	Организационные риски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 </a:t>
            </a:r>
            <a:r>
              <a:rPr lang="ru-RU" dirty="0">
                <a:latin typeface="Arial" pitchFamily="34" charset="0"/>
                <a:cs typeface="Arial" pitchFamily="34" charset="0"/>
              </a:rPr>
              <a:t>локации реабилитационного центра;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•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Зависимость программ реабилитации от донорской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поддержки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ru-RU" dirty="0">
                <a:latin typeface="Arial" pitchFamily="34" charset="0"/>
                <a:cs typeface="Arial" pitchFamily="34" charset="0"/>
              </a:rPr>
              <a:t>	Отсутствие системы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мониторинга и устойчивости.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1599" y="278120"/>
            <a:ext cx="8136904" cy="61577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14290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Свободное плавание или пассивная реабилитация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9245" y="1988840"/>
            <a:ext cx="2123926" cy="2123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907704" y="1513182"/>
            <a:ext cx="2219204" cy="11536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(ненавязчивого) графика мониторинга со стороны социального работника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95762" y="2770270"/>
            <a:ext cx="2406285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профессиональному обучению на протяжении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40152" y="1514703"/>
            <a:ext cx="2412269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консультации (по инициативе с их стороны)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83768" y="4138422"/>
            <a:ext cx="2262114" cy="11425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возможностей приобретения оборудования для </a:t>
            </a:r>
            <a:r>
              <a:rPr lang="ru-RU" sz="11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самозанятости</a:t>
            </a:r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(доноры и благотворители)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56176" y="2739743"/>
            <a:ext cx="2880318" cy="9361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возможностей для трудоустройства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24128" y="3700493"/>
            <a:ext cx="2562422" cy="14820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укрепление умения принимать правильное решение и ответственности (во избежание потребительского отношения)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69901" y="673629"/>
            <a:ext cx="2540300" cy="11536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оценка нужд и потребностей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11960" y="5059525"/>
            <a:ext cx="2262114" cy="11425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Сфокусированная на детях социальная поддержка (документы для обучения, инвалидности)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21188" y="380982"/>
            <a:ext cx="57024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успеха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84249B-1A3E-4D32-A828-04A7AF67868B}"/>
              </a:ext>
            </a:extLst>
          </p:cNvPr>
          <p:cNvSpPr/>
          <p:nvPr/>
        </p:nvSpPr>
        <p:spPr>
          <a:xfrm>
            <a:off x="1248554" y="942399"/>
            <a:ext cx="7718629" cy="87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5336" algn="just">
              <a:lnSpc>
                <a:spcPct val="115000"/>
              </a:lnSpc>
            </a:pPr>
            <a:r>
              <a:rPr lang="uz-Cyrl-UZ" sz="1108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Р. </a:t>
            </a:r>
            <a:r>
              <a:rPr lang="uz-Cyrl-UZ" sz="1108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 жертва из числа репатриантов, вернувшаяся из зон воружённых конфликтов. С апреля 2019 года проходит у нас курс реабилитации реинтеграции. Получила прямую помощь в рамках проекта МОМ </a:t>
            </a:r>
            <a:r>
              <a:rPr lang="ru-RU" sz="1108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«Противодействие торговле людьми, (2015-2020) при донорской поддержке USAID DAR». </a:t>
            </a:r>
            <a:r>
              <a:rPr lang="ru-RU" sz="1108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Р. </a:t>
            </a:r>
            <a:r>
              <a:rPr lang="ru-RU" sz="1108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прошла курс обучения по швейному делу при МСПЦ  “Баркарор Хаёт”.</a:t>
            </a:r>
            <a:endParaRPr lang="en-US" sz="1108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C:\Users\user\AppData\Local\Microsoft\Windows\Temporary Internet Files\Content.Word\DSC_0959.jpg">
            <a:extLst>
              <a:ext uri="{FF2B5EF4-FFF2-40B4-BE49-F238E27FC236}">
                <a16:creationId xmlns:a16="http://schemas.microsoft.com/office/drawing/2014/main" xmlns="" id="{1E3BDBB1-63F9-4793-AAF4-0A1BF6B895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96" y="2064100"/>
            <a:ext cx="1993846" cy="1329231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B82C8FF-79D5-46C6-8A7B-EBD0403B7551}"/>
              </a:ext>
            </a:extLst>
          </p:cNvPr>
          <p:cNvSpPr/>
          <p:nvPr/>
        </p:nvSpPr>
        <p:spPr>
          <a:xfrm>
            <a:off x="3039697" y="1880516"/>
            <a:ext cx="849652" cy="156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z-Cyrl-UZ" sz="923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окончанию курсов </a:t>
            </a:r>
            <a:r>
              <a:rPr lang="uz-Cyrl-UZ" sz="923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Р. </a:t>
            </a:r>
            <a:r>
              <a:rPr lang="uz-Cyrl-UZ" sz="923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было вручено оборудование по швейному делу</a:t>
            </a:r>
            <a:endParaRPr lang="en-US" sz="923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615D53F1-70B1-403D-B6C7-AD4C1CE873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387" y="1754730"/>
            <a:ext cx="1329231" cy="199384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BD924DB-334D-4FAB-912B-25417A8D0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491" y="2132851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0A9135A-49C6-4F86-AA96-C01E03DBE407}"/>
              </a:ext>
            </a:extLst>
          </p:cNvPr>
          <p:cNvSpPr/>
          <p:nvPr/>
        </p:nvSpPr>
        <p:spPr>
          <a:xfrm>
            <a:off x="5324731" y="3490726"/>
            <a:ext cx="3400278" cy="4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z-Cyrl-UZ" sz="110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Полученная приболь от шитья </a:t>
            </a:r>
            <a:r>
              <a:rPr lang="uz-Cyrl-UZ" sz="1108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Р. </a:t>
            </a:r>
            <a:r>
              <a:rPr lang="uz-Cyrl-UZ" sz="110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решила вкладывалать в животноводство</a:t>
            </a:r>
            <a:r>
              <a:rPr lang="ru-RU" sz="110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108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2B9C9B4-0B3F-43E7-A24B-15D714F6B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299" y="3996661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F56DBC4-8843-466A-8C8F-780FE6F54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758" y="1763824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57B1D14-8F71-4023-AB07-1728CF4F8741}"/>
              </a:ext>
            </a:extLst>
          </p:cNvPr>
          <p:cNvSpPr/>
          <p:nvPr/>
        </p:nvSpPr>
        <p:spPr>
          <a:xfrm>
            <a:off x="6948101" y="5403979"/>
            <a:ext cx="2036627" cy="87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z-Cyrl-UZ" sz="1108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Р. </a:t>
            </a:r>
            <a:r>
              <a:rPr lang="uz-Cyrl-UZ" sz="110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продала часть скота для построения парника и расшиерния возможностей для доходов</a:t>
            </a:r>
            <a:endParaRPr lang="en-US" sz="1108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5C34241-6C3E-498B-B94A-210AFBAE1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420" y="4419845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0CC6FD6-DE95-4077-9943-1F16D11C28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486" y="4044685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4FADDD8-70E5-44CC-8318-86B4381A4B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087" y="5211646"/>
            <a:ext cx="1993846" cy="1329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4FA41BC-61BA-4C66-9C79-00CFB8111BC6}"/>
              </a:ext>
            </a:extLst>
          </p:cNvPr>
          <p:cNvSpPr/>
          <p:nvPr/>
        </p:nvSpPr>
        <p:spPr>
          <a:xfrm>
            <a:off x="1014306" y="4587842"/>
            <a:ext cx="2262306" cy="4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021" indent="-211021" algn="just">
              <a:lnSpc>
                <a:spcPct val="115000"/>
              </a:lnSpc>
              <a:buFont typeface="+mj-lt"/>
              <a:buAutoNum type="arabicPeriod"/>
            </a:pPr>
            <a:r>
              <a:rPr lang="uz-Cyrl-UZ" sz="1108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 от швейного дела           1 700 000 сум в месяц.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0913FD8-C049-4E5C-A2D6-4FAD0702286D}"/>
              </a:ext>
            </a:extLst>
          </p:cNvPr>
          <p:cNvSpPr/>
          <p:nvPr/>
        </p:nvSpPr>
        <p:spPr>
          <a:xfrm>
            <a:off x="1010644" y="4989334"/>
            <a:ext cx="2262306" cy="4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021" indent="-211021" algn="just">
              <a:lnSpc>
                <a:spcPct val="115000"/>
              </a:lnSpc>
              <a:buFont typeface="+mj-lt"/>
              <a:buAutoNum type="arabicPeriod" startAt="2"/>
            </a:pPr>
            <a:r>
              <a:rPr lang="uz-Cyrl-UZ" sz="1108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 от животноводства       11 000 000 сум в год.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5ED0F0D-5523-42EB-88E9-E86E8FDD3EF1}"/>
              </a:ext>
            </a:extLst>
          </p:cNvPr>
          <p:cNvSpPr/>
          <p:nvPr/>
        </p:nvSpPr>
        <p:spPr>
          <a:xfrm>
            <a:off x="1014306" y="5396662"/>
            <a:ext cx="2440524" cy="87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021" indent="-211021" algn="just">
              <a:lnSpc>
                <a:spcPct val="115000"/>
              </a:lnSpc>
              <a:buFont typeface="+mj-lt"/>
              <a:buAutoNum type="arabicPeriod" startAt="3"/>
            </a:pPr>
            <a:r>
              <a:rPr lang="uz-Cyrl-UZ" sz="1108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 от выращивания (арбузов, арахиса, чеснока, кукурузы)           45 000 000 сум в год.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DAAAD96-2147-47B4-8B63-E3CC9FFF0086}"/>
              </a:ext>
            </a:extLst>
          </p:cNvPr>
          <p:cNvSpPr/>
          <p:nvPr/>
        </p:nvSpPr>
        <p:spPr>
          <a:xfrm>
            <a:off x="1014349" y="5968844"/>
            <a:ext cx="2216114" cy="4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021" indent="-211021" algn="just">
              <a:lnSpc>
                <a:spcPct val="115000"/>
              </a:lnSpc>
              <a:buFont typeface="+mj-lt"/>
              <a:buAutoNum type="arabicPeriod" startAt="4"/>
            </a:pPr>
            <a:r>
              <a:rPr lang="uz-Cyrl-UZ" sz="1108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 от теплицы 12 000 000 сум за один урожай.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F3D5354-2955-4608-9AF3-59D71CD43951}"/>
              </a:ext>
            </a:extLst>
          </p:cNvPr>
          <p:cNvSpPr/>
          <p:nvPr/>
        </p:nvSpPr>
        <p:spPr>
          <a:xfrm>
            <a:off x="659593" y="3781699"/>
            <a:ext cx="4365037" cy="4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4116" algn="ctr">
              <a:lnSpc>
                <a:spcPct val="115000"/>
              </a:lnSpc>
            </a:pPr>
            <a:r>
              <a:rPr lang="uz-Cyrl-UZ" sz="1108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Р. </a:t>
            </a:r>
            <a:r>
              <a:rPr lang="uz-Cyrl-UZ" sz="11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собрала всю приб</a:t>
            </a:r>
            <a:r>
              <a:rPr lang="ru-RU" sz="11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ы</a:t>
            </a:r>
            <a:r>
              <a:rPr lang="uz-Cyrl-UZ" sz="11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ль смогла внести первоначальный </a:t>
            </a:r>
            <a:r>
              <a:rPr lang="uz-Cyrl-UZ" sz="1108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взнос </a:t>
            </a:r>
            <a:r>
              <a:rPr lang="uz-Cyrl-UZ" sz="11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квартиру и данное </a:t>
            </a:r>
            <a:r>
              <a:rPr lang="uz-Cyrl-UZ" sz="1108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время планирует </a:t>
            </a:r>
            <a:r>
              <a:rPr lang="uz-Cyrl-UZ" sz="11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переехать.</a:t>
            </a:r>
            <a:endParaRPr lang="en-US" sz="110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58C0D2B1-D33B-4447-BC6E-E8FCB5BB96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77" y="4838156"/>
            <a:ext cx="80582" cy="8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99528F-1455-4C54-BDDC-172FFCD11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5" y="2254642"/>
            <a:ext cx="138246" cy="13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11CFF221-089E-4A5E-86A6-F185F9D0B7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15" y="2247699"/>
            <a:ext cx="180740" cy="18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6A35A0F3-C3D1-4A93-B965-22524D6FF5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2" y="2254642"/>
            <a:ext cx="180740" cy="18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F3202D9D-D350-4B31-9068-401CA80FA7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3" y="2547975"/>
            <a:ext cx="180740" cy="18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xmlns="" id="{C0E35995-BE98-420B-BAAC-F1672E0F57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54" y="5695521"/>
            <a:ext cx="180740" cy="18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FCD3877-C7AF-40BC-BD63-12BE8EE6D9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2280" y="86420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3" y="188640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детей из ЗТА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39" y="980728"/>
            <a:ext cx="741682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Дети, находившиеся в ЗТА вместе с родителями, не имели возможность сделать осознанный выбор. Поэтому их всех без исключения можно и нужно рассматривать как жертв торговли людьми. Соответственно, необходимо понять, в случае недостаточной реабилитации, период пребывания в ЗТА может отразиться в будущем.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Дети до 5 лет, могут полностью адаптированы и переориентированы.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Дети старше 5 лет, могут быть носителями различных кодов, которые впоследствии могут стать угрозой.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Анализ моделей: детский дом, семья опекунов, что было успешно, а что нет.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Смерть родителей они воспринимают очень спокойно, так как они все шахиды и однажды воскреснут или заберут их в рай, соответственно думать, что проводя внешнею оценку – это вернуть детей в травму не более чем миф!!!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Реабилитация  и ре-интеграция детей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7431" y="911204"/>
            <a:ext cx="741682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В настоящее время на базе нашего центра проходят реабилитацию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64 ребенка. </a:t>
            </a:r>
          </a:p>
          <a:p>
            <a:pPr algn="ctr">
              <a:buClr>
                <a:schemeClr val="tx1"/>
              </a:buClr>
            </a:pP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этап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Оформление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свидетельств о рождении и подготовка пакета документов школы и дошкольных учреждений.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Медицинское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обследование.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  Вакцинации, составляется индивидуальный график для каждого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ребенка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Оформление инвалидности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(2 ребенка);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buClr>
                <a:schemeClr val="tx1"/>
              </a:buClr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 этап</a:t>
            </a:r>
          </a:p>
          <a:p>
            <a:pPr algn="just">
              <a:buClr>
                <a:schemeClr val="tx1"/>
              </a:buClr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Создана отдельная «детская комната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», картотека на каждого ребенка и привлечены специалисты из партнерских организаций. </a:t>
            </a:r>
            <a:endParaRPr lang="ru-RU" altLang="ru-RU" sz="16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Индивидуальные и групповые консультации психолога;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Привлекаются дефектологи и логопеды;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Мониторинг успеваемости в школах;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Обеспечение дополнительных занятий для повышения успеваемости детей (репетиторы при школах).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Обеспечение досуга детей в свободное время (конкурсы рисунков интерактивные игры).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 Поиск альтернативных источников для поддержки (</a:t>
            </a: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Spirit of America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доноры и благотворители) 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02134"/>
            <a:ext cx="60486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-социальная работа с детьми</a:t>
            </a:r>
          </a:p>
        </p:txBody>
      </p:sp>
      <p:pic>
        <p:nvPicPr>
          <p:cNvPr id="2051" name="Picture 3" descr="D:\Documents\Desktop\111\photo_2019-10-21_12-04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68" y="2520621"/>
            <a:ext cx="2738756" cy="18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4488" y="3042130"/>
            <a:ext cx="2472008" cy="17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Documents\Desktop\111\photo_2019-10-21_12-0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92" y="790408"/>
            <a:ext cx="2738756" cy="18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5561" y="2489460"/>
            <a:ext cx="335758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423" y="4561162"/>
            <a:ext cx="3418302" cy="214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cuments\Desktop\111\photo_2019-07-15_16-13-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75" y="909963"/>
            <a:ext cx="2738754" cy="186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886" y="879756"/>
            <a:ext cx="2738758" cy="182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53147" y="4313514"/>
            <a:ext cx="2711356" cy="177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DD7BF6-1656-4429-A4F3-6C7F00788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697" y="108670"/>
            <a:ext cx="938865" cy="816935"/>
          </a:xfrm>
          <a:prstGeom prst="rect">
            <a:avLst/>
          </a:prstGeom>
        </p:spPr>
      </p:pic>
      <p:pic>
        <p:nvPicPr>
          <p:cNvPr id="13" name="Picture 6" descr="C:\Users\user\Desktop\20.11.2020 болалар куни расимлар\DSC_006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2304" y="5041043"/>
            <a:ext cx="2552896" cy="160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02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84776" cy="833239"/>
          </a:xfrm>
        </p:spPr>
        <p:txBody>
          <a:bodyPr/>
          <a:lstStyle/>
          <a:p>
            <a:r>
              <a:rPr lang="ru-RU" dirty="0"/>
              <a:t>Успехи и трудности в работе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43654"/>
              </p:ext>
            </p:extLst>
          </p:nvPr>
        </p:nvGraphicFramePr>
        <p:xfrm>
          <a:off x="1259632" y="1124744"/>
          <a:ext cx="749935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Успехи</a:t>
                      </a:r>
                    </a:p>
                    <a:p>
                      <a:endParaRPr lang="ru-RU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Ускоренный процесс </a:t>
                      </a:r>
                      <a:r>
                        <a:rPr lang="ru-RU" sz="1400" dirty="0" smtClean="0"/>
                        <a:t>получения. </a:t>
                      </a:r>
                      <a:r>
                        <a:rPr lang="ru-RU" sz="1400" dirty="0"/>
                        <a:t>паспортов и свидетельств о рождение, оплата за счет </a:t>
                      </a:r>
                      <a:r>
                        <a:rPr lang="ru-RU" sz="1400" dirty="0" smtClean="0"/>
                        <a:t>бюджета.</a:t>
                      </a:r>
                      <a:endParaRPr lang="ru-R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Своевременное</a:t>
                      </a:r>
                      <a:r>
                        <a:rPr lang="ru-RU" sz="1400" baseline="0" dirty="0"/>
                        <a:t> оформление патроната 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Оформление </a:t>
                      </a:r>
                      <a:r>
                        <a:rPr lang="ru-RU" sz="1400" baseline="0" dirty="0" smtClean="0"/>
                        <a:t>опекунства.</a:t>
                      </a:r>
                      <a:endParaRPr lang="ru-R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Предоставление </a:t>
                      </a:r>
                      <a:r>
                        <a:rPr lang="ru-RU" sz="1400" baseline="0" dirty="0" smtClean="0"/>
                        <a:t>жилья.</a:t>
                      </a:r>
                      <a:endParaRPr lang="ru-R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Эффективное взаимодействие с членами семьи и готовность их принимать участие на всех этапах реабилитации и ре-интеграции;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Обеспечен доступ к образованию (школьное и дошкольное) – все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Заинтересованность в получение профессиональных навыков со стороны женщин, с последующим созданием условий для само занятости;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Выделение оборудования для собственного дела –  швейного и кондитерского дела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Привлечение доноров в оказании помощи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Трудности</a:t>
                      </a:r>
                    </a:p>
                    <a:p>
                      <a:endParaRPr lang="ru-RU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Сроки проведение ДНК экспертиз из-за карантина;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Вопросы собственности на жилье;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Конфликты внутри семьи репатриантов (свекровь и снохи);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Нежелание учиться у девочек старше 14 </a:t>
                      </a:r>
                      <a:r>
                        <a:rPr lang="ru-RU" sz="1600" dirty="0" smtClean="0"/>
                        <a:t>лет.</a:t>
                      </a:r>
                      <a:endParaRPr lang="ru-RU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Потребительское или иждивенческое отношение у женщин – «им все должны»;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Трудности в формальном трудоустройстве (нет вакансий и нет образования);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Отсутствие программ  подготовки опекунов;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Уровень</a:t>
                      </a:r>
                      <a:r>
                        <a:rPr lang="ru-RU" sz="1600" baseline="0" dirty="0"/>
                        <a:t> зависимости от группы (женщины)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EF60B7-40AF-4814-A02E-ECFDEDB9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9608" y="230348"/>
            <a:ext cx="6192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Подводя итоги: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9588" y="895073"/>
            <a:ext cx="6552728" cy="1785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Важность оказания помощи женщинам и детям, которые связаны с иностранными боевиками-террористами и могут быть жертвами терроризма, подтверждена резолюцией 2396 Совета безопасности ООН.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2852936"/>
            <a:ext cx="6552728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2000" dirty="0"/>
              <a:t>       Анализ нашей деятельности показал, что это обычные люди, Матери с детьми, попавшие под негативное влияние своих близких и родственников (мужья, братья). К сожалению, воздействие менталитета и традиций «Мужчина – всему голова!» послужило поводом для вынужденного выезда женщин и детей в зону конфликта.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5445224"/>
            <a:ext cx="770485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ОНИ НУЖДАЮТСЯ В НАШЕЙ ПОМОЩИ И ПОДДЕРЖКЕ!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9CC8EB-323E-4E14-9992-7D8FED32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cuments\Desktop\0_c8b0d_d38915f2_orig.jpg">
            <a:extLst>
              <a:ext uri="{FF2B5EF4-FFF2-40B4-BE49-F238E27FC236}">
                <a16:creationId xmlns:a16="http://schemas.microsoft.com/office/drawing/2014/main" xmlns="" id="{36F8C763-424D-40AF-BC3E-9391686B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62" y="116632"/>
            <a:ext cx="8072901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7">
            <a:extLst>
              <a:ext uri="{FF2B5EF4-FFF2-40B4-BE49-F238E27FC236}">
                <a16:creationId xmlns:a16="http://schemas.microsoft.com/office/drawing/2014/main" xmlns="" id="{FE67160F-67F1-4115-AF72-670BF0F4743B}"/>
              </a:ext>
            </a:extLst>
          </p:cNvPr>
          <p:cNvSpPr/>
          <p:nvPr/>
        </p:nvSpPr>
        <p:spPr>
          <a:xfrm>
            <a:off x="1111715" y="778778"/>
            <a:ext cx="7965396" cy="2908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tabLst>
                <a:tab pos="288925" algn="l"/>
              </a:tabLs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и реализация проектов в сфере противодействия торговле людьми, оказания помощи жертвам, снижение рисков нелегальной миграции. В частности: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342900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Информационно-просветительская деятельность.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288925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Реабилитация и реинтеграция: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жертв торговли людьми, возвращающихся уязвимых мигрантов;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лиц, вернувшиеся из зон военных конфликтов (зоны террористической активности);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условно осужденных и условно-досрочно освобожденных лиц.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288925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Оказание прямой помощи: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юридической;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психологической;</a:t>
            </a:r>
          </a:p>
          <a:p>
            <a:pPr marL="228600" indent="1143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социальной.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288925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Противодействие насильственному экстремизму и радикализации;</a:t>
            </a:r>
          </a:p>
        </p:txBody>
      </p:sp>
      <p:sp>
        <p:nvSpPr>
          <p:cNvPr id="11" name="Прямоугольник 18">
            <a:extLst>
              <a:ext uri="{FF2B5EF4-FFF2-40B4-BE49-F238E27FC236}">
                <a16:creationId xmlns:a16="http://schemas.microsoft.com/office/drawing/2014/main" xmlns="" id="{E974283E-BE3E-43D8-9824-77A66FA1D6FD}"/>
              </a:ext>
            </a:extLst>
          </p:cNvPr>
          <p:cNvSpPr/>
          <p:nvPr/>
        </p:nvSpPr>
        <p:spPr>
          <a:xfrm>
            <a:off x="1071100" y="116632"/>
            <a:ext cx="7965396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деятельности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ННО «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Barqaror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hayot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75537-3A2A-4CFD-9639-0334B2D6663E}"/>
              </a:ext>
            </a:extLst>
          </p:cNvPr>
          <p:cNvSpPr/>
          <p:nvPr/>
        </p:nvSpPr>
        <p:spPr>
          <a:xfrm>
            <a:off x="1111715" y="3933056"/>
            <a:ext cx="787102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Целевые группы организации: </a:t>
            </a:r>
          </a:p>
          <a:p>
            <a:pPr marL="0" lvl="2" algn="just">
              <a:spcBef>
                <a:spcPts val="600"/>
              </a:spcBef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Жертвы Торговли Людьми и уязвимые мигранты (вернувшиеся с запретом и депортацией и/или оказавшиеся в затруднённом положении).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Трудовые мигранты, планирующие выезд за пределы страны в целях трудоустройства.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Дети и семьи, вернувшиеся из зон вооруженных конфликтов.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Дети и семьи, затронутые миграцией.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Уязвимые женщины (безработные, матери одиночки, жертвы насилия) o Условно осуждённые, условно-досрочно освобождённые и отбывающие наказание.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Лица уязвимые инфицированию o ВИЧ.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288925" algn="l"/>
              </a:tabLs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Молодые люди в трудных ситуациях и безработные.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175DC3-2748-4BA7-9C5B-2078CFA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10144" b="38489"/>
          <a:stretch/>
        </p:blipFill>
        <p:spPr>
          <a:xfrm>
            <a:off x="7884368" y="106696"/>
            <a:ext cx="936000" cy="8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Семья является основной платформой для реабилитации и ре-интеграции вернувшихся женщин и детей</a:t>
            </a:r>
          </a:p>
        </p:txBody>
      </p:sp>
      <p:pic>
        <p:nvPicPr>
          <p:cNvPr id="3074" name="Picture 2" descr="D:\Documents\Desktop\b6457052a845b43f7651f51c7f995b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56" y="3166322"/>
            <a:ext cx="57912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CBC54C-405E-4480-859E-87880866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95635"/>
            <a:ext cx="7175156" cy="4697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07704" y="404664"/>
            <a:ext cx="6008994" cy="376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46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Профессиональная команда – основа успеха!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5595" y="5975948"/>
            <a:ext cx="3855198" cy="44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8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Сейчас нас 42!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D9EF28-9546-410D-9683-33E4A1BFF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28" y="19624"/>
            <a:ext cx="2170476" cy="182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060848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всех государственных и негосударственных партнеров!</a:t>
            </a:r>
          </a:p>
          <a:p>
            <a:pPr algn="ctr"/>
            <a:endParaRPr lang="ru-RU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донорам за поддержку!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437112"/>
            <a:ext cx="63813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Международный социально-просветительский центр «</a:t>
            </a:r>
            <a:r>
              <a:rPr lang="en-US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BARQAROR HAYOT</a:t>
            </a: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Ат-Термизий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7 дом, г. Термез +998 95 502 18 10, +998 76 224 17 50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e-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mail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 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i_avlod@mail.ru</a:t>
            </a:r>
            <a:r>
              <a:rPr lang="en-US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ist.avlod.termez@gmail.com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ok.ru/</a:t>
            </a:r>
            <a:r>
              <a:rPr lang="ru-RU" sz="1600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profile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/575472869845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www.facebook.com/BarqarorHayot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2620" y="409351"/>
            <a:ext cx="6064054" cy="6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Ситуация во вопросам репатриации женщин и детей Предпринятые меры Республикой Узбекистан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32662" y="414908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Гуманитарная Акция </a:t>
            </a:r>
            <a:r>
              <a:rPr lang="ru-RU" b="1" dirty="0" err="1"/>
              <a:t>Мехр</a:t>
            </a:r>
            <a:r>
              <a:rPr lang="ru-RU" b="1" dirty="0"/>
              <a:t> 1 – </a:t>
            </a:r>
            <a:r>
              <a:rPr lang="ru-RU" b="1" dirty="0" smtClean="0"/>
              <a:t>156 человек</a:t>
            </a:r>
            <a:endParaRPr lang="ru-RU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Гуманитарная акция </a:t>
            </a:r>
            <a:r>
              <a:rPr lang="ru-RU" b="1" dirty="0" err="1"/>
              <a:t>Мехр</a:t>
            </a:r>
            <a:r>
              <a:rPr lang="ru-RU" b="1" dirty="0"/>
              <a:t> 2 – 64 </a:t>
            </a:r>
            <a:r>
              <a:rPr lang="ru-RU" b="1" dirty="0" smtClean="0"/>
              <a:t>ребенка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Гуманитарная акция </a:t>
            </a:r>
            <a:r>
              <a:rPr lang="ru-RU" b="1" dirty="0" err="1"/>
              <a:t>Мехр</a:t>
            </a:r>
            <a:r>
              <a:rPr lang="ru-RU" b="1" dirty="0"/>
              <a:t> </a:t>
            </a:r>
            <a:r>
              <a:rPr lang="ru-RU" b="1" dirty="0" smtClean="0"/>
              <a:t>3 </a:t>
            </a:r>
            <a:r>
              <a:rPr lang="ru-RU" b="1" dirty="0"/>
              <a:t>– </a:t>
            </a:r>
            <a:r>
              <a:rPr lang="ru-RU" b="1" dirty="0" smtClean="0"/>
              <a:t> 98 человек</a:t>
            </a:r>
            <a:endParaRPr lang="ru-RU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err="1"/>
              <a:t>Самовозвращенцы</a:t>
            </a:r>
            <a:r>
              <a:rPr lang="ru-RU" b="1" dirty="0"/>
              <a:t> – более 400 человек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Готовиться следующая акция по возвращению наших граждан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44824"/>
            <a:ext cx="724280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«В работе с оступившимися нельзя ограничиваться лишь наказанием, и все мы в равной степени ответственны за перевоспитание совершивших преступление лиц на основе принципа "Просвещение против невежества", а также за то, чтобы, честно трудясь, они смогли занять достойное место в нашем обществе».</a:t>
            </a:r>
          </a:p>
          <a:p>
            <a:pPr algn="just"/>
            <a:r>
              <a:rPr lang="ru-RU" dirty="0"/>
              <a:t>					 </a:t>
            </a:r>
            <a:r>
              <a:rPr lang="ru-RU" b="1" i="1" dirty="0" err="1"/>
              <a:t>Ш.М.Мирзиёев</a:t>
            </a:r>
            <a:endParaRPr lang="ru-RU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295385-06EF-4029-AD53-51126DAA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9211" y="215859"/>
            <a:ext cx="67455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этапы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-социальной помощи женщинам,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вернувшимся из зон конфликта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828672" y="1574177"/>
            <a:ext cx="3470432" cy="1080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месяц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814650" y="3366284"/>
            <a:ext cx="3477430" cy="10801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месяцев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828672" y="5229200"/>
            <a:ext cx="345638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12 месяцев и более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672" y="1340768"/>
            <a:ext cx="288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на Родину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650" y="3140968"/>
            <a:ext cx="288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Активная реабилитация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672" y="4797152"/>
            <a:ext cx="288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Свободное плавание или пассивная реабилитация</a:t>
            </a:r>
          </a:p>
        </p:txBody>
      </p:sp>
      <p:pic>
        <p:nvPicPr>
          <p:cNvPr id="3076" name="Picture 4" descr="D:\Documents\Desktop\720_460_80_2487144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29" y="1124744"/>
            <a:ext cx="2691120" cy="171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829" y="3099551"/>
            <a:ext cx="2691120" cy="151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508" y="4869160"/>
            <a:ext cx="2589761" cy="171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940" y="1636784"/>
            <a:ext cx="288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5940" y="3387068"/>
            <a:ext cx="288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6436" y="5259277"/>
            <a:ext cx="288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2C509E2-C5D2-41BA-8282-E1BD197B8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85" y="121777"/>
            <a:ext cx="938865" cy="8169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5" y="214290"/>
            <a:ext cx="67687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организации партнёры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-социальной помощи женщинам,  вернувшимся из зон конфликта </a:t>
            </a:r>
          </a:p>
        </p:txBody>
      </p:sp>
      <p:pic>
        <p:nvPicPr>
          <p:cNvPr id="4098" name="Picture 2" descr="D:\Documents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47" y="3039244"/>
            <a:ext cx="1665106" cy="16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134759" y="1616653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  <a:r>
              <a:rPr lang="ru-RU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</a:t>
            </a:r>
            <a:r>
              <a:rPr lang="ru-RU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60904" y="4479404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занятости и трудовых отношений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20417" y="5046287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Правоохра-нительные</a:t>
            </a: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85900" y="4989895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ННО «</a:t>
            </a:r>
            <a:r>
              <a:rPr lang="ru-RU" sz="1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Баркарор</a:t>
            </a: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Хаёт</a:t>
            </a: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6654588" y="3923444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управление по делам </a:t>
            </a:r>
            <a:r>
              <a:rPr lang="ru-RU" sz="1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махалли</a:t>
            </a: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семьи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5362523" y="1298279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фонд ООН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Юнисеф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19811" y="1106116"/>
            <a:ext cx="1586264" cy="156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</a:t>
            </a:r>
            <a:endParaRPr lang="ru-RU" sz="1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Двойная стрелка влево/вправо 4099"/>
          <p:cNvSpPr/>
          <p:nvPr/>
        </p:nvSpPr>
        <p:spPr>
          <a:xfrm rot="20480532">
            <a:off x="3061109" y="1252803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23795" y="2271529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America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387125" y="2938133"/>
            <a:ext cx="1585658" cy="15618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 – Агентство ООН по Миграции</a:t>
            </a: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88659">
            <a:off x="5050943" y="1072276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132758">
            <a:off x="6855738" y="1804367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5243493">
            <a:off x="7823174" y="3762206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8724510">
            <a:off x="6889683" y="5692423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1286369">
            <a:off x="4945293" y="6390468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90589">
            <a:off x="3025988" y="6110163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3222132">
            <a:off x="1457499" y="4749882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7318819">
            <a:off x="1457500" y="2557173"/>
            <a:ext cx="834456" cy="32247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CBC1BEA-2B3B-4896-93CC-734E9824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33" y="128987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14290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возвращение на родину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Documents\Desktop\content_1__econet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2424300"/>
            <a:ext cx="2808314" cy="254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9814" y="1340768"/>
            <a:ext cx="1452026" cy="11201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жилья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980728"/>
            <a:ext cx="13681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со здоровьем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980728"/>
            <a:ext cx="13681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1844824"/>
            <a:ext cx="13681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Недоверие общества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852936"/>
            <a:ext cx="151216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со стороны членов семьи и друзей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252" y="3142286"/>
            <a:ext cx="2016224" cy="1222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с документами (паспорт, свидетельство о рождении, прописка)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1315" y="4607797"/>
            <a:ext cx="2154386" cy="10534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со здоровьем детей (отсутствие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вакцинации, кожные болезни,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5445224"/>
            <a:ext cx="2448272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с устройством детей в учебное заведение (устраиваются в 1 класс, будучи возрастом намного старше)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40252" y="4808562"/>
            <a:ext cx="1476164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Нарушенная психика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3040335">
            <a:off x="3178012" y="2316273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757251">
            <a:off x="4247954" y="2113393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7986108">
            <a:off x="5786665" y="2119052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512566">
            <a:off x="6637372" y="2367637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398654" y="3557600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964160">
            <a:off x="3066282" y="3423029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037541">
            <a:off x="3240085" y="4663886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705346" y="5029389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183651">
            <a:off x="6424227" y="4828775"/>
            <a:ext cx="405759" cy="289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362" y="165049"/>
            <a:ext cx="6899075" cy="9574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Взаимодействие и построение контактов </a:t>
            </a:r>
            <a:br>
              <a:rPr lang="ru-RU" sz="2800" b="1" dirty="0"/>
            </a:br>
            <a:r>
              <a:rPr lang="ru-RU" sz="2800" b="1" dirty="0"/>
              <a:t>с целевой группой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4C1D23-D96B-45D7-8EAB-E3F692A580DB}"/>
              </a:ext>
            </a:extLst>
          </p:cNvPr>
          <p:cNvSpPr/>
          <p:nvPr/>
        </p:nvSpPr>
        <p:spPr>
          <a:xfrm>
            <a:off x="1043608" y="1250076"/>
            <a:ext cx="34867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этап (Возвращение)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органы;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МСПЦ «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Баркарор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Хаёт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7E21A06-4DC1-45B0-8925-7272507D5EB0}"/>
              </a:ext>
            </a:extLst>
          </p:cNvPr>
          <p:cNvSpPr/>
          <p:nvPr/>
        </p:nvSpPr>
        <p:spPr>
          <a:xfrm>
            <a:off x="2699791" y="2417988"/>
            <a:ext cx="30285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этап (Взаимосвязь)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МСПЦ «</a:t>
            </a:r>
            <a:r>
              <a:rPr 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Баркарор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Хаёт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44CBB91-ABCF-4A77-8D88-1EF66E7DD50F}"/>
              </a:ext>
            </a:extLst>
          </p:cNvPr>
          <p:cNvSpPr/>
          <p:nvPr/>
        </p:nvSpPr>
        <p:spPr>
          <a:xfrm>
            <a:off x="4214051" y="3622807"/>
            <a:ext cx="3483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этап (Реабилитация)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МСПЦ «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Баркарор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Хаёт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Семья; 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организации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F94955A-B3A3-4849-B7CA-863FDC442859}"/>
              </a:ext>
            </a:extLst>
          </p:cNvPr>
          <p:cNvSpPr/>
          <p:nvPr/>
        </p:nvSpPr>
        <p:spPr>
          <a:xfrm>
            <a:off x="5364088" y="5046541"/>
            <a:ext cx="35525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этап (Ре-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МСПЦ «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Баркарор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Хаёт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организации;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структуры;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BB25E2-23BE-4CD1-8F0F-54604799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t="2401" r="24801" b="13601"/>
          <a:stretch/>
        </p:blipFill>
        <p:spPr>
          <a:xfrm>
            <a:off x="1141027" y="4547172"/>
            <a:ext cx="612000" cy="612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6464C86-7129-4ED4-9BEC-45404E6AF024}"/>
              </a:ext>
            </a:extLst>
          </p:cNvPr>
          <p:cNvSpPr/>
          <p:nvPr/>
        </p:nvSpPr>
        <p:spPr>
          <a:xfrm>
            <a:off x="1752171" y="4673301"/>
            <a:ext cx="206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en-US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EE43B15-9CD3-4D93-9DD2-B2D904C9521B}"/>
              </a:ext>
            </a:extLst>
          </p:cNvPr>
          <p:cNvSpPr/>
          <p:nvPr/>
        </p:nvSpPr>
        <p:spPr>
          <a:xfrm>
            <a:off x="2156853" y="5339016"/>
            <a:ext cx="249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образование</a:t>
            </a:r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1C23162-CF80-4463-9093-049AAE11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7" y="6025007"/>
            <a:ext cx="918000" cy="6120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AFC8E52-9663-4327-B746-05F41DCFD542}"/>
              </a:ext>
            </a:extLst>
          </p:cNvPr>
          <p:cNvSpPr/>
          <p:nvPr/>
        </p:nvSpPr>
        <p:spPr>
          <a:xfrm>
            <a:off x="2156853" y="6150356"/>
            <a:ext cx="2753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en-US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7C26D15-394C-4629-99AE-B8631049F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64" y="5286089"/>
            <a:ext cx="670972" cy="612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19A608E-91D5-444A-92DF-AA82A8B86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2" y="142229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Активная реабилитация «Моя семья»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924" y="764704"/>
            <a:ext cx="2624254" cy="457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105980" y="1628800"/>
            <a:ext cx="2672410" cy="16918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плана работы психолога: индивидуальные и групповые консультации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029855" y="3140968"/>
            <a:ext cx="2664296" cy="19352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</a:t>
            </a:r>
            <a:r>
              <a:rPr lang="ru-RU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юриста: бракоразводные процессы, признание умершим мужей, вопросы алиментов - если есть, споры по имуществу и другие вопросы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1114094" y="548680"/>
            <a:ext cx="2664296" cy="126120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 и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потребностей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(анкеты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план помощи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2555776" y="5301208"/>
            <a:ext cx="4824536" cy="133183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социального работника: вопросы пенсии, сопровождение в медицинские учреждения, выбора профессии, обучение, возможность надомного труда или трудоустройство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228184" y="764704"/>
            <a:ext cx="2880320" cy="151216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профессиональной подготовки и передача мастерам для прохождения обучения</a:t>
            </a:r>
          </a:p>
        </p:txBody>
      </p:sp>
      <p:sp>
        <p:nvSpPr>
          <p:cNvPr id="29" name="Стрелка влево 28"/>
          <p:cNvSpPr/>
          <p:nvPr/>
        </p:nvSpPr>
        <p:spPr>
          <a:xfrm>
            <a:off x="6263680" y="2132856"/>
            <a:ext cx="2844824" cy="75608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религии 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(очень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важный аспект)</a:t>
            </a:r>
          </a:p>
        </p:txBody>
      </p:sp>
      <p:sp>
        <p:nvSpPr>
          <p:cNvPr id="30" name="Стрелка влево 29"/>
          <p:cNvSpPr/>
          <p:nvPr/>
        </p:nvSpPr>
        <p:spPr>
          <a:xfrm>
            <a:off x="6228184" y="2708920"/>
            <a:ext cx="2880320" cy="190790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 </a:t>
            </a:r>
            <a:r>
              <a:rPr lang="ru-RU" sz="1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следующим направлениям (на выбор самих участниц) «Женское лидерство», «Конфликты в семье», «Начнем свой бизнес», «Навыки коммуникаций» и т.д.</a:t>
            </a:r>
          </a:p>
        </p:txBody>
      </p:sp>
      <p:sp>
        <p:nvSpPr>
          <p:cNvPr id="31" name="Стрелка влево 30"/>
          <p:cNvSpPr/>
          <p:nvPr/>
        </p:nvSpPr>
        <p:spPr>
          <a:xfrm>
            <a:off x="6283963" y="4542691"/>
            <a:ext cx="2844824" cy="97454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дополнительных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 за счет доноров или благотворителей</a:t>
            </a:r>
          </a:p>
        </p:txBody>
      </p:sp>
    </p:spTree>
    <p:extLst>
      <p:ext uri="{BB962C8B-B14F-4D97-AF65-F5344CB8AC3E}">
        <p14:creationId xmlns:p14="http://schemas.microsoft.com/office/powerpoint/2010/main" val="12822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77048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Важные аспекты этапа «Активная реабилитация»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Documents\Desktop\3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480320" cy="24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" name="Стрелка вправо 6143"/>
          <p:cNvSpPr/>
          <p:nvPr/>
        </p:nvSpPr>
        <p:spPr>
          <a:xfrm rot="19716985">
            <a:off x="3677819" y="3497899"/>
            <a:ext cx="2092948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TextBox 6144"/>
          <p:cNvSpPr txBox="1"/>
          <p:nvPr/>
        </p:nvSpPr>
        <p:spPr>
          <a:xfrm>
            <a:off x="1043609" y="3212976"/>
            <a:ext cx="28083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 процессе вербовки и пребывания в зонах конфликта происходят негативные трансформации личностных и семейных отношений: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Разрыв с членами семьи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Разрыв с социумом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Снижается уровень ответственности за жизнь и здоровье детей (кол-во детей от 2 до 5)</a:t>
            </a:r>
            <a:endParaRPr lang="ru-RU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121" y="903486"/>
            <a:ext cx="338437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Возвращение в семью и готовность членов семей поддержать её на этом этапе (не всегда эффективны «тепличные условия», которые могут удлинять процесс адаптации в реальных условиях социума).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Максимально уменьшать уровень возможных конфликтов в семье;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Участие членов семьи (матери, свекрови) в оценке нужд и разработке плана реабилитации (по приоритетам).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Повышение социально-экономического статуса путём профессионального обучения и создания благоприятных условий для само занятости/трудоустройства.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Удобные для семьи возможности трудоустройства.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Повышение уровня социальной ответственности по отношению к детям (доступ к образованию, медицине, досуг детей и др.).</a:t>
            </a:r>
          </a:p>
        </p:txBody>
      </p:sp>
      <p:sp>
        <p:nvSpPr>
          <p:cNvPr id="2" name="TextBox 1"/>
          <p:cNvSpPr txBox="1"/>
          <p:nvPr/>
        </p:nvSpPr>
        <p:spPr>
          <a:xfrm rot="19746131">
            <a:off x="3762289" y="3786446"/>
            <a:ext cx="229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социальн</a:t>
            </a:r>
            <a:r>
              <a:rPr lang="ru-RU" sz="1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ых</a:t>
            </a:r>
            <a:r>
              <a:rPr lang="ru-RU" sz="1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ролей и семейных связей</a:t>
            </a:r>
            <a:endParaRPr lang="ru-RU" sz="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1721</Words>
  <Application>Microsoft Office PowerPoint</Application>
  <PresentationFormat>Экран (4:3)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и построение контактов  с целевой группой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Успехи и трудности в работе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Олия Ильмурадова</dc:creator>
  <cp:lastModifiedBy>Win-10</cp:lastModifiedBy>
  <cp:revision>294</cp:revision>
  <dcterms:created xsi:type="dcterms:W3CDTF">2018-10-10T04:50:58Z</dcterms:created>
  <dcterms:modified xsi:type="dcterms:W3CDTF">2021-02-15T06:31:37Z</dcterms:modified>
</cp:coreProperties>
</file>