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73"/>
  </p:notesMasterIdLst>
  <p:sldIdLst>
    <p:sldId id="256" r:id="rId3"/>
    <p:sldId id="310" r:id="rId4"/>
    <p:sldId id="379" r:id="rId5"/>
    <p:sldId id="434" r:id="rId6"/>
    <p:sldId id="429" r:id="rId7"/>
    <p:sldId id="433" r:id="rId8"/>
    <p:sldId id="423" r:id="rId9"/>
    <p:sldId id="263" r:id="rId10"/>
    <p:sldId id="260" r:id="rId11"/>
    <p:sldId id="376" r:id="rId12"/>
    <p:sldId id="360" r:id="rId13"/>
    <p:sldId id="435" r:id="rId14"/>
    <p:sldId id="342" r:id="rId15"/>
    <p:sldId id="403" r:id="rId16"/>
    <p:sldId id="424" r:id="rId17"/>
    <p:sldId id="404" r:id="rId18"/>
    <p:sldId id="393" r:id="rId19"/>
    <p:sldId id="394" r:id="rId20"/>
    <p:sldId id="397" r:id="rId21"/>
    <p:sldId id="329" r:id="rId22"/>
    <p:sldId id="323" r:id="rId23"/>
    <p:sldId id="290" r:id="rId24"/>
    <p:sldId id="325" r:id="rId25"/>
    <p:sldId id="326" r:id="rId26"/>
    <p:sldId id="406" r:id="rId27"/>
    <p:sldId id="335" r:id="rId28"/>
    <p:sldId id="431" r:id="rId29"/>
    <p:sldId id="283" r:id="rId30"/>
    <p:sldId id="284" r:id="rId31"/>
    <p:sldId id="356" r:id="rId32"/>
    <p:sldId id="273" r:id="rId33"/>
    <p:sldId id="341" r:id="rId34"/>
    <p:sldId id="318" r:id="rId35"/>
    <p:sldId id="425" r:id="rId36"/>
    <p:sldId id="357" r:id="rId37"/>
    <p:sldId id="409" r:id="rId38"/>
    <p:sldId id="368" r:id="rId39"/>
    <p:sldId id="317" r:id="rId40"/>
    <p:sldId id="274" r:id="rId41"/>
    <p:sldId id="286" r:id="rId42"/>
    <p:sldId id="343" r:id="rId43"/>
    <p:sldId id="365" r:id="rId44"/>
    <p:sldId id="347" r:id="rId45"/>
    <p:sldId id="314" r:id="rId46"/>
    <p:sldId id="348" r:id="rId47"/>
    <p:sldId id="413" r:id="rId48"/>
    <p:sldId id="414" r:id="rId49"/>
    <p:sldId id="276" r:id="rId50"/>
    <p:sldId id="378" r:id="rId51"/>
    <p:sldId id="359" r:id="rId52"/>
    <p:sldId id="369" r:id="rId53"/>
    <p:sldId id="361" r:id="rId54"/>
    <p:sldId id="437" r:id="rId55"/>
    <p:sldId id="340" r:id="rId56"/>
    <p:sldId id="432" r:id="rId57"/>
    <p:sldId id="416" r:id="rId58"/>
    <p:sldId id="316" r:id="rId59"/>
    <p:sldId id="301" r:id="rId60"/>
    <p:sldId id="436" r:id="rId61"/>
    <p:sldId id="373" r:id="rId62"/>
    <p:sldId id="375" r:id="rId63"/>
    <p:sldId id="358" r:id="rId64"/>
    <p:sldId id="353" r:id="rId65"/>
    <p:sldId id="344" r:id="rId66"/>
    <p:sldId id="349" r:id="rId67"/>
    <p:sldId id="339" r:id="rId68"/>
    <p:sldId id="291" r:id="rId69"/>
    <p:sldId id="320" r:id="rId70"/>
    <p:sldId id="307" r:id="rId71"/>
    <p:sldId id="309"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86"/>
    <p:restoredTop sz="55975" autoAdjust="0"/>
  </p:normalViewPr>
  <p:slideViewPr>
    <p:cSldViewPr snapToGrid="0" snapToObjects="1">
      <p:cViewPr varScale="1">
        <p:scale>
          <a:sx n="67" d="100"/>
          <a:sy n="67" d="100"/>
        </p:scale>
        <p:origin x="1424" y="184"/>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96" d="100"/>
          <a:sy n="96" d="100"/>
        </p:scale>
        <p:origin x="2304" y="16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497FAF-239F-8E4D-B10F-EE0272D9BC85}" type="datetimeFigureOut">
              <a:rPr lang="en-US" smtClean="0"/>
              <a:t>3/1/21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6E3942-B1F2-BA4C-9D4B-7A66BFD07697}" type="slidenum">
              <a:rPr lang="en-US" smtClean="0"/>
              <a:t>‹#›</a:t>
            </a:fld>
            <a:endParaRPr lang="en-US" dirty="0"/>
          </a:p>
        </p:txBody>
      </p:sp>
    </p:spTree>
    <p:extLst>
      <p:ext uri="{BB962C8B-B14F-4D97-AF65-F5344CB8AC3E}">
        <p14:creationId xmlns:p14="http://schemas.microsoft.com/office/powerpoint/2010/main" val="25509588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6E3942-B1F2-BA4C-9D4B-7A66BFD07697}" type="slidenum">
              <a:rPr lang="en-US" smtClean="0"/>
              <a:t>1</a:t>
            </a:fld>
            <a:endParaRPr lang="en-US" dirty="0"/>
          </a:p>
        </p:txBody>
      </p:sp>
    </p:spTree>
    <p:extLst>
      <p:ext uri="{BB962C8B-B14F-4D97-AF65-F5344CB8AC3E}">
        <p14:creationId xmlns:p14="http://schemas.microsoft.com/office/powerpoint/2010/main" val="4285269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6E3942-B1F2-BA4C-9D4B-7A66BFD07697}" type="slidenum">
              <a:rPr lang="en-US" smtClean="0"/>
              <a:t>10</a:t>
            </a:fld>
            <a:endParaRPr lang="en-US" dirty="0"/>
          </a:p>
        </p:txBody>
      </p:sp>
    </p:spTree>
    <p:extLst>
      <p:ext uri="{BB962C8B-B14F-4D97-AF65-F5344CB8AC3E}">
        <p14:creationId xmlns:p14="http://schemas.microsoft.com/office/powerpoint/2010/main" val="3966140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F63B21-E11A-BF49-A006-6F2BB8080A9F}" type="slidenum">
              <a:rPr lang="en-US" smtClean="0"/>
              <a:t>11</a:t>
            </a:fld>
            <a:endParaRPr lang="en-US"/>
          </a:p>
        </p:txBody>
      </p:sp>
    </p:spTree>
    <p:extLst>
      <p:ext uri="{BB962C8B-B14F-4D97-AF65-F5344CB8AC3E}">
        <p14:creationId xmlns:p14="http://schemas.microsoft.com/office/powerpoint/2010/main" val="926832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D6E3942-B1F2-BA4C-9D4B-7A66BFD07697}" type="slidenum">
              <a:rPr lang="en-US" smtClean="0"/>
              <a:t>12</a:t>
            </a:fld>
            <a:endParaRPr lang="en-US" dirty="0"/>
          </a:p>
        </p:txBody>
      </p:sp>
    </p:spTree>
    <p:extLst>
      <p:ext uri="{BB962C8B-B14F-4D97-AF65-F5344CB8AC3E}">
        <p14:creationId xmlns:p14="http://schemas.microsoft.com/office/powerpoint/2010/main" val="97657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6E3942-B1F2-BA4C-9D4B-7A66BFD07697}" type="slidenum">
              <a:rPr lang="en-US" smtClean="0"/>
              <a:t>13</a:t>
            </a:fld>
            <a:endParaRPr lang="en-US" dirty="0"/>
          </a:p>
        </p:txBody>
      </p:sp>
    </p:spTree>
    <p:extLst>
      <p:ext uri="{BB962C8B-B14F-4D97-AF65-F5344CB8AC3E}">
        <p14:creationId xmlns:p14="http://schemas.microsoft.com/office/powerpoint/2010/main" val="2554114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D6E3942-B1F2-BA4C-9D4B-7A66BFD07697}" type="slidenum">
              <a:rPr lang="en-US" smtClean="0"/>
              <a:t>14</a:t>
            </a:fld>
            <a:endParaRPr lang="en-US" dirty="0"/>
          </a:p>
        </p:txBody>
      </p:sp>
    </p:spTree>
    <p:extLst>
      <p:ext uri="{BB962C8B-B14F-4D97-AF65-F5344CB8AC3E}">
        <p14:creationId xmlns:p14="http://schemas.microsoft.com/office/powerpoint/2010/main" val="3614218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D6E3942-B1F2-BA4C-9D4B-7A66BFD07697}" type="slidenum">
              <a:rPr lang="en-US" smtClean="0"/>
              <a:t>15</a:t>
            </a:fld>
            <a:endParaRPr lang="en-US" dirty="0"/>
          </a:p>
        </p:txBody>
      </p:sp>
    </p:spTree>
    <p:extLst>
      <p:ext uri="{BB962C8B-B14F-4D97-AF65-F5344CB8AC3E}">
        <p14:creationId xmlns:p14="http://schemas.microsoft.com/office/powerpoint/2010/main" val="3754160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6E3942-B1F2-BA4C-9D4B-7A66BFD07697}" type="slidenum">
              <a:rPr lang="en-US" smtClean="0"/>
              <a:t>16</a:t>
            </a:fld>
            <a:endParaRPr lang="en-US" dirty="0"/>
          </a:p>
        </p:txBody>
      </p:sp>
    </p:spTree>
    <p:extLst>
      <p:ext uri="{BB962C8B-B14F-4D97-AF65-F5344CB8AC3E}">
        <p14:creationId xmlns:p14="http://schemas.microsoft.com/office/powerpoint/2010/main" val="1991253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6E3942-B1F2-BA4C-9D4B-7A66BFD07697}" type="slidenum">
              <a:rPr lang="en-US" smtClean="0"/>
              <a:t>17</a:t>
            </a:fld>
            <a:endParaRPr lang="en-US" dirty="0"/>
          </a:p>
        </p:txBody>
      </p:sp>
    </p:spTree>
    <p:extLst>
      <p:ext uri="{BB962C8B-B14F-4D97-AF65-F5344CB8AC3E}">
        <p14:creationId xmlns:p14="http://schemas.microsoft.com/office/powerpoint/2010/main" val="3714965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6E3942-B1F2-BA4C-9D4B-7A66BFD07697}" type="slidenum">
              <a:rPr lang="en-US" smtClean="0"/>
              <a:t>18</a:t>
            </a:fld>
            <a:endParaRPr lang="en-US" dirty="0"/>
          </a:p>
        </p:txBody>
      </p:sp>
    </p:spTree>
    <p:extLst>
      <p:ext uri="{BB962C8B-B14F-4D97-AF65-F5344CB8AC3E}">
        <p14:creationId xmlns:p14="http://schemas.microsoft.com/office/powerpoint/2010/main" val="4164107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6E3942-B1F2-BA4C-9D4B-7A66BFD07697}" type="slidenum">
              <a:rPr lang="en-US" smtClean="0"/>
              <a:t>19</a:t>
            </a:fld>
            <a:endParaRPr lang="en-US" dirty="0"/>
          </a:p>
        </p:txBody>
      </p:sp>
    </p:spTree>
    <p:extLst>
      <p:ext uri="{BB962C8B-B14F-4D97-AF65-F5344CB8AC3E}">
        <p14:creationId xmlns:p14="http://schemas.microsoft.com/office/powerpoint/2010/main" val="3946764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6E3942-B1F2-BA4C-9D4B-7A66BFD07697}" type="slidenum">
              <a:rPr lang="en-US" smtClean="0"/>
              <a:t>2</a:t>
            </a:fld>
            <a:endParaRPr lang="en-US" dirty="0"/>
          </a:p>
        </p:txBody>
      </p:sp>
    </p:spTree>
    <p:extLst>
      <p:ext uri="{BB962C8B-B14F-4D97-AF65-F5344CB8AC3E}">
        <p14:creationId xmlns:p14="http://schemas.microsoft.com/office/powerpoint/2010/main" val="12364853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6E3942-B1F2-BA4C-9D4B-7A66BFD07697}" type="slidenum">
              <a:rPr lang="en-US" smtClean="0"/>
              <a:t>20</a:t>
            </a:fld>
            <a:endParaRPr lang="en-US" dirty="0"/>
          </a:p>
        </p:txBody>
      </p:sp>
    </p:spTree>
    <p:extLst>
      <p:ext uri="{BB962C8B-B14F-4D97-AF65-F5344CB8AC3E}">
        <p14:creationId xmlns:p14="http://schemas.microsoft.com/office/powerpoint/2010/main" val="2581394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6E3942-B1F2-BA4C-9D4B-7A66BFD07697}" type="slidenum">
              <a:rPr lang="en-US" smtClean="0"/>
              <a:t>21</a:t>
            </a:fld>
            <a:endParaRPr lang="en-US" dirty="0"/>
          </a:p>
        </p:txBody>
      </p:sp>
    </p:spTree>
    <p:extLst>
      <p:ext uri="{BB962C8B-B14F-4D97-AF65-F5344CB8AC3E}">
        <p14:creationId xmlns:p14="http://schemas.microsoft.com/office/powerpoint/2010/main" val="933947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6E3942-B1F2-BA4C-9D4B-7A66BFD07697}" type="slidenum">
              <a:rPr lang="en-US" smtClean="0"/>
              <a:t>22</a:t>
            </a:fld>
            <a:endParaRPr lang="en-US" dirty="0"/>
          </a:p>
        </p:txBody>
      </p:sp>
    </p:spTree>
    <p:extLst>
      <p:ext uri="{BB962C8B-B14F-4D97-AF65-F5344CB8AC3E}">
        <p14:creationId xmlns:p14="http://schemas.microsoft.com/office/powerpoint/2010/main" val="3684844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8D6E3942-B1F2-BA4C-9D4B-7A66BFD07697}" type="slidenum">
              <a:rPr lang="en-US" smtClean="0"/>
              <a:t>23</a:t>
            </a:fld>
            <a:endParaRPr lang="en-US" dirty="0"/>
          </a:p>
        </p:txBody>
      </p:sp>
    </p:spTree>
    <p:extLst>
      <p:ext uri="{BB962C8B-B14F-4D97-AF65-F5344CB8AC3E}">
        <p14:creationId xmlns:p14="http://schemas.microsoft.com/office/powerpoint/2010/main" val="16565968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6E3942-B1F2-BA4C-9D4B-7A66BFD07697}" type="slidenum">
              <a:rPr lang="en-US" smtClean="0"/>
              <a:t>24</a:t>
            </a:fld>
            <a:endParaRPr lang="en-US" dirty="0"/>
          </a:p>
        </p:txBody>
      </p:sp>
    </p:spTree>
    <p:extLst>
      <p:ext uri="{BB962C8B-B14F-4D97-AF65-F5344CB8AC3E}">
        <p14:creationId xmlns:p14="http://schemas.microsoft.com/office/powerpoint/2010/main" val="15035237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6E3942-B1F2-BA4C-9D4B-7A66BFD07697}" type="slidenum">
              <a:rPr lang="en-US" smtClean="0"/>
              <a:t>25</a:t>
            </a:fld>
            <a:endParaRPr lang="en-US" dirty="0"/>
          </a:p>
        </p:txBody>
      </p:sp>
    </p:spTree>
    <p:extLst>
      <p:ext uri="{BB962C8B-B14F-4D97-AF65-F5344CB8AC3E}">
        <p14:creationId xmlns:p14="http://schemas.microsoft.com/office/powerpoint/2010/main" val="27115947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6E3942-B1F2-BA4C-9D4B-7A66BFD07697}" type="slidenum">
              <a:rPr lang="en-US" smtClean="0"/>
              <a:t>26</a:t>
            </a:fld>
            <a:endParaRPr lang="en-US" dirty="0"/>
          </a:p>
        </p:txBody>
      </p:sp>
    </p:spTree>
    <p:extLst>
      <p:ext uri="{BB962C8B-B14F-4D97-AF65-F5344CB8AC3E}">
        <p14:creationId xmlns:p14="http://schemas.microsoft.com/office/powerpoint/2010/main" val="22175946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6E3942-B1F2-BA4C-9D4B-7A66BFD07697}" type="slidenum">
              <a:rPr lang="en-US" smtClean="0"/>
              <a:t>27</a:t>
            </a:fld>
            <a:endParaRPr lang="en-US" dirty="0"/>
          </a:p>
        </p:txBody>
      </p:sp>
    </p:spTree>
    <p:extLst>
      <p:ext uri="{BB962C8B-B14F-4D97-AF65-F5344CB8AC3E}">
        <p14:creationId xmlns:p14="http://schemas.microsoft.com/office/powerpoint/2010/main" val="4641176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D6E3942-B1F2-BA4C-9D4B-7A66BFD07697}" type="slidenum">
              <a:rPr lang="en-US" smtClean="0"/>
              <a:t>28</a:t>
            </a:fld>
            <a:endParaRPr lang="en-US" dirty="0"/>
          </a:p>
        </p:txBody>
      </p:sp>
    </p:spTree>
    <p:extLst>
      <p:ext uri="{BB962C8B-B14F-4D97-AF65-F5344CB8AC3E}">
        <p14:creationId xmlns:p14="http://schemas.microsoft.com/office/powerpoint/2010/main" val="7819785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6E3942-B1F2-BA4C-9D4B-7A66BFD07697}" type="slidenum">
              <a:rPr lang="en-US" smtClean="0"/>
              <a:t>29</a:t>
            </a:fld>
            <a:endParaRPr lang="en-US" dirty="0"/>
          </a:p>
        </p:txBody>
      </p:sp>
    </p:spTree>
    <p:extLst>
      <p:ext uri="{BB962C8B-B14F-4D97-AF65-F5344CB8AC3E}">
        <p14:creationId xmlns:p14="http://schemas.microsoft.com/office/powerpoint/2010/main" val="470264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6E3942-B1F2-BA4C-9D4B-7A66BFD07697}" type="slidenum">
              <a:rPr lang="en-US" smtClean="0"/>
              <a:t>3</a:t>
            </a:fld>
            <a:endParaRPr lang="en-US" dirty="0"/>
          </a:p>
        </p:txBody>
      </p:sp>
    </p:spTree>
    <p:extLst>
      <p:ext uri="{BB962C8B-B14F-4D97-AF65-F5344CB8AC3E}">
        <p14:creationId xmlns:p14="http://schemas.microsoft.com/office/powerpoint/2010/main" val="27696754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6E3942-B1F2-BA4C-9D4B-7A66BFD07697}" type="slidenum">
              <a:rPr lang="en-US" smtClean="0"/>
              <a:t>30</a:t>
            </a:fld>
            <a:endParaRPr lang="en-US" dirty="0"/>
          </a:p>
        </p:txBody>
      </p:sp>
    </p:spTree>
    <p:extLst>
      <p:ext uri="{BB962C8B-B14F-4D97-AF65-F5344CB8AC3E}">
        <p14:creationId xmlns:p14="http://schemas.microsoft.com/office/powerpoint/2010/main" val="19976856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6E3942-B1F2-BA4C-9D4B-7A66BFD07697}" type="slidenum">
              <a:rPr lang="en-US" smtClean="0"/>
              <a:t>31</a:t>
            </a:fld>
            <a:endParaRPr lang="en-US" dirty="0"/>
          </a:p>
        </p:txBody>
      </p:sp>
    </p:spTree>
    <p:extLst>
      <p:ext uri="{BB962C8B-B14F-4D97-AF65-F5344CB8AC3E}">
        <p14:creationId xmlns:p14="http://schemas.microsoft.com/office/powerpoint/2010/main" val="26334138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6E3942-B1F2-BA4C-9D4B-7A66BFD07697}" type="slidenum">
              <a:rPr lang="en-US" smtClean="0"/>
              <a:t>32</a:t>
            </a:fld>
            <a:endParaRPr lang="en-US" dirty="0"/>
          </a:p>
        </p:txBody>
      </p:sp>
    </p:spTree>
    <p:extLst>
      <p:ext uri="{BB962C8B-B14F-4D97-AF65-F5344CB8AC3E}">
        <p14:creationId xmlns:p14="http://schemas.microsoft.com/office/powerpoint/2010/main" val="38711423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6E3942-B1F2-BA4C-9D4B-7A66BFD07697}" type="slidenum">
              <a:rPr lang="en-US" smtClean="0"/>
              <a:t>33</a:t>
            </a:fld>
            <a:endParaRPr lang="en-US" dirty="0"/>
          </a:p>
        </p:txBody>
      </p:sp>
    </p:spTree>
    <p:extLst>
      <p:ext uri="{BB962C8B-B14F-4D97-AF65-F5344CB8AC3E}">
        <p14:creationId xmlns:p14="http://schemas.microsoft.com/office/powerpoint/2010/main" val="40223957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6E3942-B1F2-BA4C-9D4B-7A66BFD07697}" type="slidenum">
              <a:rPr lang="en-US" smtClean="0"/>
              <a:t>34</a:t>
            </a:fld>
            <a:endParaRPr lang="en-US" dirty="0"/>
          </a:p>
        </p:txBody>
      </p:sp>
    </p:spTree>
    <p:extLst>
      <p:ext uri="{BB962C8B-B14F-4D97-AF65-F5344CB8AC3E}">
        <p14:creationId xmlns:p14="http://schemas.microsoft.com/office/powerpoint/2010/main" val="30899391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6E3942-B1F2-BA4C-9D4B-7A66BFD07697}" type="slidenum">
              <a:rPr lang="en-US" smtClean="0"/>
              <a:t>35</a:t>
            </a:fld>
            <a:endParaRPr lang="en-US" dirty="0"/>
          </a:p>
        </p:txBody>
      </p:sp>
    </p:spTree>
    <p:extLst>
      <p:ext uri="{BB962C8B-B14F-4D97-AF65-F5344CB8AC3E}">
        <p14:creationId xmlns:p14="http://schemas.microsoft.com/office/powerpoint/2010/main" val="34727558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6E3942-B1F2-BA4C-9D4B-7A66BFD07697}" type="slidenum">
              <a:rPr lang="en-US" smtClean="0"/>
              <a:t>36</a:t>
            </a:fld>
            <a:endParaRPr lang="en-US" dirty="0"/>
          </a:p>
        </p:txBody>
      </p:sp>
    </p:spTree>
    <p:extLst>
      <p:ext uri="{BB962C8B-B14F-4D97-AF65-F5344CB8AC3E}">
        <p14:creationId xmlns:p14="http://schemas.microsoft.com/office/powerpoint/2010/main" val="6682061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6E3942-B1F2-BA4C-9D4B-7A66BFD07697}" type="slidenum">
              <a:rPr lang="en-US" smtClean="0"/>
              <a:t>37</a:t>
            </a:fld>
            <a:endParaRPr lang="en-US" dirty="0"/>
          </a:p>
        </p:txBody>
      </p:sp>
    </p:spTree>
    <p:extLst>
      <p:ext uri="{BB962C8B-B14F-4D97-AF65-F5344CB8AC3E}">
        <p14:creationId xmlns:p14="http://schemas.microsoft.com/office/powerpoint/2010/main" val="34420218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6E3942-B1F2-BA4C-9D4B-7A66BFD07697}" type="slidenum">
              <a:rPr lang="en-US" smtClean="0"/>
              <a:t>38</a:t>
            </a:fld>
            <a:endParaRPr lang="en-US" dirty="0"/>
          </a:p>
        </p:txBody>
      </p:sp>
    </p:spTree>
    <p:extLst>
      <p:ext uri="{BB962C8B-B14F-4D97-AF65-F5344CB8AC3E}">
        <p14:creationId xmlns:p14="http://schemas.microsoft.com/office/powerpoint/2010/main" val="19348448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6E3942-B1F2-BA4C-9D4B-7A66BFD07697}" type="slidenum">
              <a:rPr lang="en-US" smtClean="0"/>
              <a:t>39</a:t>
            </a:fld>
            <a:endParaRPr lang="en-US" dirty="0"/>
          </a:p>
        </p:txBody>
      </p:sp>
    </p:spTree>
    <p:extLst>
      <p:ext uri="{BB962C8B-B14F-4D97-AF65-F5344CB8AC3E}">
        <p14:creationId xmlns:p14="http://schemas.microsoft.com/office/powerpoint/2010/main" val="7389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6E3942-B1F2-BA4C-9D4B-7A66BFD07697}" type="slidenum">
              <a:rPr lang="en-US" smtClean="0"/>
              <a:t>4</a:t>
            </a:fld>
            <a:endParaRPr lang="en-US" dirty="0"/>
          </a:p>
        </p:txBody>
      </p:sp>
    </p:spTree>
    <p:extLst>
      <p:ext uri="{BB962C8B-B14F-4D97-AF65-F5344CB8AC3E}">
        <p14:creationId xmlns:p14="http://schemas.microsoft.com/office/powerpoint/2010/main" val="33923567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6E3942-B1F2-BA4C-9D4B-7A66BFD07697}" type="slidenum">
              <a:rPr lang="en-US" smtClean="0"/>
              <a:t>40</a:t>
            </a:fld>
            <a:endParaRPr lang="en-US" dirty="0"/>
          </a:p>
        </p:txBody>
      </p:sp>
    </p:spTree>
    <p:extLst>
      <p:ext uri="{BB962C8B-B14F-4D97-AF65-F5344CB8AC3E}">
        <p14:creationId xmlns:p14="http://schemas.microsoft.com/office/powerpoint/2010/main" val="6124298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6E3942-B1F2-BA4C-9D4B-7A66BFD07697}" type="slidenum">
              <a:rPr lang="en-US" smtClean="0"/>
              <a:t>41</a:t>
            </a:fld>
            <a:endParaRPr lang="en-US" dirty="0"/>
          </a:p>
        </p:txBody>
      </p:sp>
    </p:spTree>
    <p:extLst>
      <p:ext uri="{BB962C8B-B14F-4D97-AF65-F5344CB8AC3E}">
        <p14:creationId xmlns:p14="http://schemas.microsoft.com/office/powerpoint/2010/main" val="33393138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6E3942-B1F2-BA4C-9D4B-7A66BFD07697}" type="slidenum">
              <a:rPr lang="en-US" smtClean="0"/>
              <a:t>42</a:t>
            </a:fld>
            <a:endParaRPr lang="en-US" dirty="0"/>
          </a:p>
        </p:txBody>
      </p:sp>
    </p:spTree>
    <p:extLst>
      <p:ext uri="{BB962C8B-B14F-4D97-AF65-F5344CB8AC3E}">
        <p14:creationId xmlns:p14="http://schemas.microsoft.com/office/powerpoint/2010/main" val="28124132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6E3942-B1F2-BA4C-9D4B-7A66BFD07697}" type="slidenum">
              <a:rPr lang="en-US" smtClean="0"/>
              <a:t>43</a:t>
            </a:fld>
            <a:endParaRPr lang="en-US" dirty="0"/>
          </a:p>
        </p:txBody>
      </p:sp>
    </p:spTree>
    <p:extLst>
      <p:ext uri="{BB962C8B-B14F-4D97-AF65-F5344CB8AC3E}">
        <p14:creationId xmlns:p14="http://schemas.microsoft.com/office/powerpoint/2010/main" val="2583826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6E3942-B1F2-BA4C-9D4B-7A66BFD07697}" type="slidenum">
              <a:rPr lang="en-US" smtClean="0"/>
              <a:t>44</a:t>
            </a:fld>
            <a:endParaRPr lang="en-US" dirty="0"/>
          </a:p>
        </p:txBody>
      </p:sp>
    </p:spTree>
    <p:extLst>
      <p:ext uri="{BB962C8B-B14F-4D97-AF65-F5344CB8AC3E}">
        <p14:creationId xmlns:p14="http://schemas.microsoft.com/office/powerpoint/2010/main" val="7808156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6E3942-B1F2-BA4C-9D4B-7A66BFD07697}" type="slidenum">
              <a:rPr lang="en-US" smtClean="0"/>
              <a:t>45</a:t>
            </a:fld>
            <a:endParaRPr lang="en-US" dirty="0"/>
          </a:p>
        </p:txBody>
      </p:sp>
    </p:spTree>
    <p:extLst>
      <p:ext uri="{BB962C8B-B14F-4D97-AF65-F5344CB8AC3E}">
        <p14:creationId xmlns:p14="http://schemas.microsoft.com/office/powerpoint/2010/main" val="3371116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6E3942-B1F2-BA4C-9D4B-7A66BFD07697}" type="slidenum">
              <a:rPr lang="en-US" smtClean="0"/>
              <a:t>46</a:t>
            </a:fld>
            <a:endParaRPr lang="en-US" dirty="0"/>
          </a:p>
        </p:txBody>
      </p:sp>
    </p:spTree>
    <p:extLst>
      <p:ext uri="{BB962C8B-B14F-4D97-AF65-F5344CB8AC3E}">
        <p14:creationId xmlns:p14="http://schemas.microsoft.com/office/powerpoint/2010/main" val="4838731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6E3942-B1F2-BA4C-9D4B-7A66BFD07697}" type="slidenum">
              <a:rPr lang="en-US" smtClean="0"/>
              <a:t>47</a:t>
            </a:fld>
            <a:endParaRPr lang="en-US" dirty="0"/>
          </a:p>
        </p:txBody>
      </p:sp>
    </p:spTree>
    <p:extLst>
      <p:ext uri="{BB962C8B-B14F-4D97-AF65-F5344CB8AC3E}">
        <p14:creationId xmlns:p14="http://schemas.microsoft.com/office/powerpoint/2010/main" val="38183547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6E3942-B1F2-BA4C-9D4B-7A66BFD07697}" type="slidenum">
              <a:rPr lang="en-US" smtClean="0"/>
              <a:t>48</a:t>
            </a:fld>
            <a:endParaRPr lang="en-US" dirty="0"/>
          </a:p>
        </p:txBody>
      </p:sp>
    </p:spTree>
    <p:extLst>
      <p:ext uri="{BB962C8B-B14F-4D97-AF65-F5344CB8AC3E}">
        <p14:creationId xmlns:p14="http://schemas.microsoft.com/office/powerpoint/2010/main" val="40430476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6E3942-B1F2-BA4C-9D4B-7A66BFD07697}" type="slidenum">
              <a:rPr lang="en-US" smtClean="0"/>
              <a:t>49</a:t>
            </a:fld>
            <a:endParaRPr lang="en-US" dirty="0"/>
          </a:p>
        </p:txBody>
      </p:sp>
    </p:spTree>
    <p:extLst>
      <p:ext uri="{BB962C8B-B14F-4D97-AF65-F5344CB8AC3E}">
        <p14:creationId xmlns:p14="http://schemas.microsoft.com/office/powerpoint/2010/main" val="52075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6E3942-B1F2-BA4C-9D4B-7A66BFD07697}" type="slidenum">
              <a:rPr lang="en-US" smtClean="0"/>
              <a:t>5</a:t>
            </a:fld>
            <a:endParaRPr lang="en-US" dirty="0"/>
          </a:p>
        </p:txBody>
      </p:sp>
    </p:spTree>
    <p:extLst>
      <p:ext uri="{BB962C8B-B14F-4D97-AF65-F5344CB8AC3E}">
        <p14:creationId xmlns:p14="http://schemas.microsoft.com/office/powerpoint/2010/main" val="37537951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6E3942-B1F2-BA4C-9D4B-7A66BFD07697}" type="slidenum">
              <a:rPr lang="en-US" smtClean="0"/>
              <a:t>50</a:t>
            </a:fld>
            <a:endParaRPr lang="en-US" dirty="0"/>
          </a:p>
        </p:txBody>
      </p:sp>
    </p:spTree>
    <p:extLst>
      <p:ext uri="{BB962C8B-B14F-4D97-AF65-F5344CB8AC3E}">
        <p14:creationId xmlns:p14="http://schemas.microsoft.com/office/powerpoint/2010/main" val="23395466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6E3942-B1F2-BA4C-9D4B-7A66BFD07697}" type="slidenum">
              <a:rPr lang="en-US" smtClean="0"/>
              <a:t>51</a:t>
            </a:fld>
            <a:endParaRPr lang="en-US" dirty="0"/>
          </a:p>
        </p:txBody>
      </p:sp>
    </p:spTree>
    <p:extLst>
      <p:ext uri="{BB962C8B-B14F-4D97-AF65-F5344CB8AC3E}">
        <p14:creationId xmlns:p14="http://schemas.microsoft.com/office/powerpoint/2010/main" val="9325615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6E3942-B1F2-BA4C-9D4B-7A66BFD07697}" type="slidenum">
              <a:rPr lang="en-US" smtClean="0"/>
              <a:t>52</a:t>
            </a:fld>
            <a:endParaRPr lang="en-US" dirty="0"/>
          </a:p>
        </p:txBody>
      </p:sp>
    </p:spTree>
    <p:extLst>
      <p:ext uri="{BB962C8B-B14F-4D97-AF65-F5344CB8AC3E}">
        <p14:creationId xmlns:p14="http://schemas.microsoft.com/office/powerpoint/2010/main" val="13816244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6E3942-B1F2-BA4C-9D4B-7A66BFD07697}" type="slidenum">
              <a:rPr lang="en-US" smtClean="0"/>
              <a:t>53</a:t>
            </a:fld>
            <a:endParaRPr lang="en-US" dirty="0"/>
          </a:p>
        </p:txBody>
      </p:sp>
    </p:spTree>
    <p:extLst>
      <p:ext uri="{BB962C8B-B14F-4D97-AF65-F5344CB8AC3E}">
        <p14:creationId xmlns:p14="http://schemas.microsoft.com/office/powerpoint/2010/main" val="13741428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6E3942-B1F2-BA4C-9D4B-7A66BFD07697}" type="slidenum">
              <a:rPr lang="en-US" smtClean="0"/>
              <a:t>54</a:t>
            </a:fld>
            <a:endParaRPr lang="en-US" dirty="0"/>
          </a:p>
        </p:txBody>
      </p:sp>
    </p:spTree>
    <p:extLst>
      <p:ext uri="{BB962C8B-B14F-4D97-AF65-F5344CB8AC3E}">
        <p14:creationId xmlns:p14="http://schemas.microsoft.com/office/powerpoint/2010/main" val="17310383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6E3942-B1F2-BA4C-9D4B-7A66BFD07697}" type="slidenum">
              <a:rPr lang="en-US" smtClean="0"/>
              <a:t>55</a:t>
            </a:fld>
            <a:endParaRPr lang="en-US" dirty="0"/>
          </a:p>
        </p:txBody>
      </p:sp>
    </p:spTree>
    <p:extLst>
      <p:ext uri="{BB962C8B-B14F-4D97-AF65-F5344CB8AC3E}">
        <p14:creationId xmlns:p14="http://schemas.microsoft.com/office/powerpoint/2010/main" val="42924109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6E3942-B1F2-BA4C-9D4B-7A66BFD07697}" type="slidenum">
              <a:rPr lang="en-US" smtClean="0"/>
              <a:t>56</a:t>
            </a:fld>
            <a:endParaRPr lang="en-US" dirty="0"/>
          </a:p>
        </p:txBody>
      </p:sp>
    </p:spTree>
    <p:extLst>
      <p:ext uri="{BB962C8B-B14F-4D97-AF65-F5344CB8AC3E}">
        <p14:creationId xmlns:p14="http://schemas.microsoft.com/office/powerpoint/2010/main" val="20058382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A95269-D863-0E4D-8543-956479EC7F05}" type="slidenum">
              <a:rPr lang="en-US" smtClean="0"/>
              <a:t>57</a:t>
            </a:fld>
            <a:endParaRPr lang="en-US"/>
          </a:p>
        </p:txBody>
      </p:sp>
    </p:spTree>
    <p:extLst>
      <p:ext uri="{BB962C8B-B14F-4D97-AF65-F5344CB8AC3E}">
        <p14:creationId xmlns:p14="http://schemas.microsoft.com/office/powerpoint/2010/main" val="22599463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8A95269-D863-0E4D-8543-956479EC7F05}" type="slidenum">
              <a:rPr lang="en-US" smtClean="0"/>
              <a:t>58</a:t>
            </a:fld>
            <a:endParaRPr lang="en-US"/>
          </a:p>
        </p:txBody>
      </p:sp>
    </p:spTree>
    <p:extLst>
      <p:ext uri="{BB962C8B-B14F-4D97-AF65-F5344CB8AC3E}">
        <p14:creationId xmlns:p14="http://schemas.microsoft.com/office/powerpoint/2010/main" val="21746123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6E3942-B1F2-BA4C-9D4B-7A66BFD07697}" type="slidenum">
              <a:rPr lang="en-US" smtClean="0"/>
              <a:t>59</a:t>
            </a:fld>
            <a:endParaRPr lang="en-US" dirty="0"/>
          </a:p>
        </p:txBody>
      </p:sp>
    </p:spTree>
    <p:extLst>
      <p:ext uri="{BB962C8B-B14F-4D97-AF65-F5344CB8AC3E}">
        <p14:creationId xmlns:p14="http://schemas.microsoft.com/office/powerpoint/2010/main" val="324706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6E3942-B1F2-BA4C-9D4B-7A66BFD07697}" type="slidenum">
              <a:rPr lang="en-US" smtClean="0"/>
              <a:t>6</a:t>
            </a:fld>
            <a:endParaRPr lang="en-US" dirty="0"/>
          </a:p>
        </p:txBody>
      </p:sp>
    </p:spTree>
    <p:extLst>
      <p:ext uri="{BB962C8B-B14F-4D97-AF65-F5344CB8AC3E}">
        <p14:creationId xmlns:p14="http://schemas.microsoft.com/office/powerpoint/2010/main" val="14292030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6E3942-B1F2-BA4C-9D4B-7A66BFD07697}" type="slidenum">
              <a:rPr lang="en-US" smtClean="0"/>
              <a:t>60</a:t>
            </a:fld>
            <a:endParaRPr lang="en-US" dirty="0"/>
          </a:p>
        </p:txBody>
      </p:sp>
    </p:spTree>
    <p:extLst>
      <p:ext uri="{BB962C8B-B14F-4D97-AF65-F5344CB8AC3E}">
        <p14:creationId xmlns:p14="http://schemas.microsoft.com/office/powerpoint/2010/main" val="1690104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6E3942-B1F2-BA4C-9D4B-7A66BFD07697}" type="slidenum">
              <a:rPr lang="en-US" smtClean="0"/>
              <a:t>61</a:t>
            </a:fld>
            <a:endParaRPr lang="en-US" dirty="0"/>
          </a:p>
        </p:txBody>
      </p:sp>
    </p:spTree>
    <p:extLst>
      <p:ext uri="{BB962C8B-B14F-4D97-AF65-F5344CB8AC3E}">
        <p14:creationId xmlns:p14="http://schemas.microsoft.com/office/powerpoint/2010/main" val="31495371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6E3942-B1F2-BA4C-9D4B-7A66BFD07697}" type="slidenum">
              <a:rPr lang="en-US" smtClean="0"/>
              <a:t>62</a:t>
            </a:fld>
            <a:endParaRPr lang="en-US" dirty="0"/>
          </a:p>
        </p:txBody>
      </p:sp>
    </p:spTree>
    <p:extLst>
      <p:ext uri="{BB962C8B-B14F-4D97-AF65-F5344CB8AC3E}">
        <p14:creationId xmlns:p14="http://schemas.microsoft.com/office/powerpoint/2010/main" val="9571177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6E3942-B1F2-BA4C-9D4B-7A66BFD07697}" type="slidenum">
              <a:rPr lang="en-US" smtClean="0"/>
              <a:t>63</a:t>
            </a:fld>
            <a:endParaRPr lang="en-US" dirty="0"/>
          </a:p>
        </p:txBody>
      </p:sp>
    </p:spTree>
    <p:extLst>
      <p:ext uri="{BB962C8B-B14F-4D97-AF65-F5344CB8AC3E}">
        <p14:creationId xmlns:p14="http://schemas.microsoft.com/office/powerpoint/2010/main" val="42866721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6E3942-B1F2-BA4C-9D4B-7A66BFD07697}" type="slidenum">
              <a:rPr lang="en-US" smtClean="0"/>
              <a:t>64</a:t>
            </a:fld>
            <a:endParaRPr lang="en-US" dirty="0"/>
          </a:p>
        </p:txBody>
      </p:sp>
    </p:spTree>
    <p:extLst>
      <p:ext uri="{BB962C8B-B14F-4D97-AF65-F5344CB8AC3E}">
        <p14:creationId xmlns:p14="http://schemas.microsoft.com/office/powerpoint/2010/main" val="29409051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6E3942-B1F2-BA4C-9D4B-7A66BFD07697}" type="slidenum">
              <a:rPr lang="en-US" smtClean="0"/>
              <a:t>65</a:t>
            </a:fld>
            <a:endParaRPr lang="en-US" dirty="0"/>
          </a:p>
        </p:txBody>
      </p:sp>
    </p:spTree>
    <p:extLst>
      <p:ext uri="{BB962C8B-B14F-4D97-AF65-F5344CB8AC3E}">
        <p14:creationId xmlns:p14="http://schemas.microsoft.com/office/powerpoint/2010/main" val="11230501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6E3942-B1F2-BA4C-9D4B-7A66BFD07697}" type="slidenum">
              <a:rPr lang="en-US" smtClean="0"/>
              <a:t>66</a:t>
            </a:fld>
            <a:endParaRPr lang="en-US" dirty="0"/>
          </a:p>
        </p:txBody>
      </p:sp>
    </p:spTree>
    <p:extLst>
      <p:ext uri="{BB962C8B-B14F-4D97-AF65-F5344CB8AC3E}">
        <p14:creationId xmlns:p14="http://schemas.microsoft.com/office/powerpoint/2010/main" val="5174138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6E3942-B1F2-BA4C-9D4B-7A66BFD07697}" type="slidenum">
              <a:rPr lang="en-US" smtClean="0"/>
              <a:t>67</a:t>
            </a:fld>
            <a:endParaRPr lang="en-US" dirty="0"/>
          </a:p>
        </p:txBody>
      </p:sp>
    </p:spTree>
    <p:extLst>
      <p:ext uri="{BB962C8B-B14F-4D97-AF65-F5344CB8AC3E}">
        <p14:creationId xmlns:p14="http://schemas.microsoft.com/office/powerpoint/2010/main" val="29767375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6E3942-B1F2-BA4C-9D4B-7A66BFD07697}" type="slidenum">
              <a:rPr lang="en-US" smtClean="0"/>
              <a:t>68</a:t>
            </a:fld>
            <a:endParaRPr lang="en-US" dirty="0"/>
          </a:p>
        </p:txBody>
      </p:sp>
    </p:spTree>
    <p:extLst>
      <p:ext uri="{BB962C8B-B14F-4D97-AF65-F5344CB8AC3E}">
        <p14:creationId xmlns:p14="http://schemas.microsoft.com/office/powerpoint/2010/main" val="762744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6E3942-B1F2-BA4C-9D4B-7A66BFD07697}" type="slidenum">
              <a:rPr lang="en-US" smtClean="0"/>
              <a:t>69</a:t>
            </a:fld>
            <a:endParaRPr lang="en-US" dirty="0"/>
          </a:p>
        </p:txBody>
      </p:sp>
    </p:spTree>
    <p:extLst>
      <p:ext uri="{BB962C8B-B14F-4D97-AF65-F5344CB8AC3E}">
        <p14:creationId xmlns:p14="http://schemas.microsoft.com/office/powerpoint/2010/main" val="3495933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F63B21-E11A-BF49-A006-6F2BB8080A9F}" type="slidenum">
              <a:rPr lang="en-US" smtClean="0"/>
              <a:t>7</a:t>
            </a:fld>
            <a:endParaRPr lang="en-US"/>
          </a:p>
        </p:txBody>
      </p:sp>
    </p:spTree>
    <p:extLst>
      <p:ext uri="{BB962C8B-B14F-4D97-AF65-F5344CB8AC3E}">
        <p14:creationId xmlns:p14="http://schemas.microsoft.com/office/powerpoint/2010/main" val="4510850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6E3942-B1F2-BA4C-9D4B-7A66BFD07697}" type="slidenum">
              <a:rPr lang="en-US" smtClean="0"/>
              <a:t>70</a:t>
            </a:fld>
            <a:endParaRPr lang="en-US" dirty="0"/>
          </a:p>
        </p:txBody>
      </p:sp>
    </p:spTree>
    <p:extLst>
      <p:ext uri="{BB962C8B-B14F-4D97-AF65-F5344CB8AC3E}">
        <p14:creationId xmlns:p14="http://schemas.microsoft.com/office/powerpoint/2010/main" val="3230876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6E3942-B1F2-BA4C-9D4B-7A66BFD07697}" type="slidenum">
              <a:rPr lang="en-US" smtClean="0"/>
              <a:t>8</a:t>
            </a:fld>
            <a:endParaRPr lang="en-US" dirty="0"/>
          </a:p>
        </p:txBody>
      </p:sp>
    </p:spTree>
    <p:extLst>
      <p:ext uri="{BB962C8B-B14F-4D97-AF65-F5344CB8AC3E}">
        <p14:creationId xmlns:p14="http://schemas.microsoft.com/office/powerpoint/2010/main" val="4006134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F63B21-E11A-BF49-A006-6F2BB8080A9F}" type="slidenum">
              <a:rPr lang="en-US" smtClean="0"/>
              <a:t>9</a:t>
            </a:fld>
            <a:endParaRPr lang="en-US"/>
          </a:p>
        </p:txBody>
      </p:sp>
    </p:spTree>
    <p:extLst>
      <p:ext uri="{BB962C8B-B14F-4D97-AF65-F5344CB8AC3E}">
        <p14:creationId xmlns:p14="http://schemas.microsoft.com/office/powerpoint/2010/main" val="2763051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9276-3703-1943-9B17-C51390F609F6}" type="datetimeFigureOut">
              <a:rPr lang="en-US" smtClean="0"/>
              <a:t>3/1/21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E8C094-6DE9-C543-A225-98AEFE6134C7}" type="slidenum">
              <a:rPr lang="en-US" smtClean="0"/>
              <a:t>‹#›</a:t>
            </a:fld>
            <a:endParaRPr lang="en-US" dirty="0"/>
          </a:p>
        </p:txBody>
      </p:sp>
    </p:spTree>
    <p:extLst>
      <p:ext uri="{BB962C8B-B14F-4D97-AF65-F5344CB8AC3E}">
        <p14:creationId xmlns:p14="http://schemas.microsoft.com/office/powerpoint/2010/main" val="2736983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9276-3703-1943-9B17-C51390F609F6}" type="datetimeFigureOut">
              <a:rPr lang="en-US" smtClean="0"/>
              <a:t>3/1/21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E8C094-6DE9-C543-A225-98AEFE6134C7}" type="slidenum">
              <a:rPr lang="en-US" smtClean="0"/>
              <a:t>‹#›</a:t>
            </a:fld>
            <a:endParaRPr lang="en-US" dirty="0"/>
          </a:p>
        </p:txBody>
      </p:sp>
    </p:spTree>
    <p:extLst>
      <p:ext uri="{BB962C8B-B14F-4D97-AF65-F5344CB8AC3E}">
        <p14:creationId xmlns:p14="http://schemas.microsoft.com/office/powerpoint/2010/main" val="2979003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9276-3703-1943-9B17-C51390F609F6}" type="datetimeFigureOut">
              <a:rPr lang="en-US" smtClean="0"/>
              <a:t>3/1/21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E8C094-6DE9-C543-A225-98AEFE6134C7}" type="slidenum">
              <a:rPr lang="en-US" smtClean="0"/>
              <a:t>‹#›</a:t>
            </a:fld>
            <a:endParaRPr lang="en-US" dirty="0"/>
          </a:p>
        </p:txBody>
      </p:sp>
    </p:spTree>
    <p:extLst>
      <p:ext uri="{BB962C8B-B14F-4D97-AF65-F5344CB8AC3E}">
        <p14:creationId xmlns:p14="http://schemas.microsoft.com/office/powerpoint/2010/main" val="2980632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Graph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984249"/>
            <a:ext cx="3511550" cy="608013"/>
          </a:xfrm>
        </p:spPr>
        <p:txBody>
          <a:bodyPr>
            <a:normAutofit/>
          </a:bodyPr>
          <a:lstStyle>
            <a:lvl1pPr algn="l">
              <a:defRPr sz="3000" baseline="0">
                <a:solidFill>
                  <a:srgbClr val="000000"/>
                </a:solidFill>
                <a:latin typeface="Arial Bold"/>
                <a:cs typeface="Arial Bold"/>
              </a:defRPr>
            </a:lvl1pPr>
          </a:lstStyle>
          <a:p>
            <a:r>
              <a:rPr lang="en-US" dirty="0"/>
              <a:t>Title</a:t>
            </a:r>
          </a:p>
        </p:txBody>
      </p:sp>
      <p:grpSp>
        <p:nvGrpSpPr>
          <p:cNvPr id="3" name="Group 2"/>
          <p:cNvGrpSpPr/>
          <p:nvPr userDrawn="1"/>
        </p:nvGrpSpPr>
        <p:grpSpPr>
          <a:xfrm>
            <a:off x="292389" y="5353922"/>
            <a:ext cx="3243687" cy="1260821"/>
            <a:chOff x="292389" y="5353922"/>
            <a:chExt cx="3243687" cy="1260821"/>
          </a:xfrm>
        </p:grpSpPr>
        <p:pic>
          <p:nvPicPr>
            <p:cNvPr id="4" name="Picture 3"/>
            <p:cNvPicPr>
              <a:picLocks noChangeAspect="1"/>
            </p:cNvPicPr>
            <p:nvPr userDrawn="1"/>
          </p:nvPicPr>
          <p:blipFill>
            <a:blip r:embed="rId2"/>
            <a:stretch>
              <a:fillRect/>
            </a:stretch>
          </p:blipFill>
          <p:spPr>
            <a:xfrm>
              <a:off x="292389" y="5353922"/>
              <a:ext cx="3243687" cy="1260821"/>
            </a:xfrm>
            <a:prstGeom prst="rect">
              <a:avLst/>
            </a:prstGeom>
          </p:spPr>
        </p:pic>
        <p:pic>
          <p:nvPicPr>
            <p:cNvPr id="5" name="Picture 4" descr="FC Day to Day.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2389" y="6051482"/>
              <a:ext cx="2085243" cy="487064"/>
            </a:xfrm>
            <a:prstGeom prst="rect">
              <a:avLst/>
            </a:prstGeom>
          </p:spPr>
        </p:pic>
      </p:grpSp>
    </p:spTree>
    <p:extLst>
      <p:ext uri="{BB962C8B-B14F-4D97-AF65-F5344CB8AC3E}">
        <p14:creationId xmlns:p14="http://schemas.microsoft.com/office/powerpoint/2010/main" val="3311491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1021D0-FE39-6F45-890D-B639465E0E37}" type="datetimeFigureOut">
              <a:rPr lang="en-US" smtClean="0"/>
              <a:t>3/1/21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3BA8A-5224-EC4B-A6D7-423F4A6F4CFF}" type="slidenum">
              <a:rPr lang="en-US" smtClean="0"/>
              <a:t>‹#›</a:t>
            </a:fld>
            <a:endParaRPr lang="en-US"/>
          </a:p>
        </p:txBody>
      </p:sp>
    </p:spTree>
    <p:extLst>
      <p:ext uri="{BB962C8B-B14F-4D97-AF65-F5344CB8AC3E}">
        <p14:creationId xmlns:p14="http://schemas.microsoft.com/office/powerpoint/2010/main" val="1950088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21D0-FE39-6F45-890D-B639465E0E37}" type="datetimeFigureOut">
              <a:rPr lang="en-US" smtClean="0"/>
              <a:t>3/1/21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3BA8A-5224-EC4B-A6D7-423F4A6F4CFF}" type="slidenum">
              <a:rPr lang="en-US" smtClean="0"/>
              <a:t>‹#›</a:t>
            </a:fld>
            <a:endParaRPr lang="en-US"/>
          </a:p>
        </p:txBody>
      </p:sp>
    </p:spTree>
    <p:extLst>
      <p:ext uri="{BB962C8B-B14F-4D97-AF65-F5344CB8AC3E}">
        <p14:creationId xmlns:p14="http://schemas.microsoft.com/office/powerpoint/2010/main" val="4199685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1021D0-FE39-6F45-890D-B639465E0E37}" type="datetimeFigureOut">
              <a:rPr lang="en-US" smtClean="0"/>
              <a:t>3/1/21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3BA8A-5224-EC4B-A6D7-423F4A6F4CFF}" type="slidenum">
              <a:rPr lang="en-US" smtClean="0"/>
              <a:t>‹#›</a:t>
            </a:fld>
            <a:endParaRPr lang="en-US"/>
          </a:p>
        </p:txBody>
      </p:sp>
    </p:spTree>
    <p:extLst>
      <p:ext uri="{BB962C8B-B14F-4D97-AF65-F5344CB8AC3E}">
        <p14:creationId xmlns:p14="http://schemas.microsoft.com/office/powerpoint/2010/main" val="3965935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1021D0-FE39-6F45-890D-B639465E0E37}" type="datetimeFigureOut">
              <a:rPr lang="en-US" smtClean="0"/>
              <a:t>3/1/21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E3BA8A-5224-EC4B-A6D7-423F4A6F4CFF}" type="slidenum">
              <a:rPr lang="en-US" smtClean="0"/>
              <a:t>‹#›</a:t>
            </a:fld>
            <a:endParaRPr lang="en-US"/>
          </a:p>
        </p:txBody>
      </p:sp>
    </p:spTree>
    <p:extLst>
      <p:ext uri="{BB962C8B-B14F-4D97-AF65-F5344CB8AC3E}">
        <p14:creationId xmlns:p14="http://schemas.microsoft.com/office/powerpoint/2010/main" val="1642753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1021D0-FE39-6F45-890D-B639465E0E37}" type="datetimeFigureOut">
              <a:rPr lang="en-US" smtClean="0"/>
              <a:t>3/1/21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E3BA8A-5224-EC4B-A6D7-423F4A6F4CFF}" type="slidenum">
              <a:rPr lang="en-US" smtClean="0"/>
              <a:t>‹#›</a:t>
            </a:fld>
            <a:endParaRPr lang="en-US"/>
          </a:p>
        </p:txBody>
      </p:sp>
    </p:spTree>
    <p:extLst>
      <p:ext uri="{BB962C8B-B14F-4D97-AF65-F5344CB8AC3E}">
        <p14:creationId xmlns:p14="http://schemas.microsoft.com/office/powerpoint/2010/main" val="17335089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1021D0-FE39-6F45-890D-B639465E0E37}" type="datetimeFigureOut">
              <a:rPr lang="en-US" smtClean="0"/>
              <a:t>3/1/21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E3BA8A-5224-EC4B-A6D7-423F4A6F4CFF}" type="slidenum">
              <a:rPr lang="en-US" smtClean="0"/>
              <a:t>‹#›</a:t>
            </a:fld>
            <a:endParaRPr lang="en-US"/>
          </a:p>
        </p:txBody>
      </p:sp>
    </p:spTree>
    <p:extLst>
      <p:ext uri="{BB962C8B-B14F-4D97-AF65-F5344CB8AC3E}">
        <p14:creationId xmlns:p14="http://schemas.microsoft.com/office/powerpoint/2010/main" val="18641719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1021D0-FE39-6F45-890D-B639465E0E37}" type="datetimeFigureOut">
              <a:rPr lang="en-US" smtClean="0"/>
              <a:t>3/1/21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E3BA8A-5224-EC4B-A6D7-423F4A6F4CFF}" type="slidenum">
              <a:rPr lang="en-US" smtClean="0"/>
              <a:t>‹#›</a:t>
            </a:fld>
            <a:endParaRPr lang="en-US"/>
          </a:p>
        </p:txBody>
      </p:sp>
    </p:spTree>
    <p:extLst>
      <p:ext uri="{BB962C8B-B14F-4D97-AF65-F5344CB8AC3E}">
        <p14:creationId xmlns:p14="http://schemas.microsoft.com/office/powerpoint/2010/main" val="1458972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9276-3703-1943-9B17-C51390F609F6}" type="datetimeFigureOut">
              <a:rPr lang="en-US" smtClean="0"/>
              <a:t>3/1/21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E8C094-6DE9-C543-A225-98AEFE6134C7}" type="slidenum">
              <a:rPr lang="en-US" smtClean="0"/>
              <a:t>‹#›</a:t>
            </a:fld>
            <a:endParaRPr lang="en-US" dirty="0"/>
          </a:p>
        </p:txBody>
      </p:sp>
    </p:spTree>
    <p:extLst>
      <p:ext uri="{BB962C8B-B14F-4D97-AF65-F5344CB8AC3E}">
        <p14:creationId xmlns:p14="http://schemas.microsoft.com/office/powerpoint/2010/main" val="938055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1021D0-FE39-6F45-890D-B639465E0E37}" type="datetimeFigureOut">
              <a:rPr lang="en-US" smtClean="0"/>
              <a:t>3/1/21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E3BA8A-5224-EC4B-A6D7-423F4A6F4CFF}" type="slidenum">
              <a:rPr lang="en-US" smtClean="0"/>
              <a:t>‹#›</a:t>
            </a:fld>
            <a:endParaRPr lang="en-US"/>
          </a:p>
        </p:txBody>
      </p:sp>
    </p:spTree>
    <p:extLst>
      <p:ext uri="{BB962C8B-B14F-4D97-AF65-F5344CB8AC3E}">
        <p14:creationId xmlns:p14="http://schemas.microsoft.com/office/powerpoint/2010/main" val="435506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1021D0-FE39-6F45-890D-B639465E0E37}" type="datetimeFigureOut">
              <a:rPr lang="en-US" smtClean="0"/>
              <a:t>3/1/21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E3BA8A-5224-EC4B-A6D7-423F4A6F4CFF}" type="slidenum">
              <a:rPr lang="en-US" smtClean="0"/>
              <a:t>‹#›</a:t>
            </a:fld>
            <a:endParaRPr lang="en-US"/>
          </a:p>
        </p:txBody>
      </p:sp>
    </p:spTree>
    <p:extLst>
      <p:ext uri="{BB962C8B-B14F-4D97-AF65-F5344CB8AC3E}">
        <p14:creationId xmlns:p14="http://schemas.microsoft.com/office/powerpoint/2010/main" val="2943046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21D0-FE39-6F45-890D-B639465E0E37}" type="datetimeFigureOut">
              <a:rPr lang="en-US" smtClean="0"/>
              <a:t>3/1/21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3BA8A-5224-EC4B-A6D7-423F4A6F4CFF}" type="slidenum">
              <a:rPr lang="en-US" smtClean="0"/>
              <a:t>‹#›</a:t>
            </a:fld>
            <a:endParaRPr lang="en-US"/>
          </a:p>
        </p:txBody>
      </p:sp>
    </p:spTree>
    <p:extLst>
      <p:ext uri="{BB962C8B-B14F-4D97-AF65-F5344CB8AC3E}">
        <p14:creationId xmlns:p14="http://schemas.microsoft.com/office/powerpoint/2010/main" val="28775854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21D0-FE39-6F45-890D-B639465E0E37}" type="datetimeFigureOut">
              <a:rPr lang="en-US" smtClean="0"/>
              <a:t>3/1/21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3BA8A-5224-EC4B-A6D7-423F4A6F4CFF}" type="slidenum">
              <a:rPr lang="en-US" smtClean="0"/>
              <a:t>‹#›</a:t>
            </a:fld>
            <a:endParaRPr lang="en-US"/>
          </a:p>
        </p:txBody>
      </p:sp>
    </p:spTree>
    <p:extLst>
      <p:ext uri="{BB962C8B-B14F-4D97-AF65-F5344CB8AC3E}">
        <p14:creationId xmlns:p14="http://schemas.microsoft.com/office/powerpoint/2010/main" val="2158117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CE9276-3703-1943-9B17-C51390F609F6}" type="datetimeFigureOut">
              <a:rPr lang="en-US" smtClean="0"/>
              <a:t>3/1/21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E8C094-6DE9-C543-A225-98AEFE6134C7}" type="slidenum">
              <a:rPr lang="en-US" smtClean="0"/>
              <a:t>‹#›</a:t>
            </a:fld>
            <a:endParaRPr lang="en-US" dirty="0"/>
          </a:p>
        </p:txBody>
      </p:sp>
    </p:spTree>
    <p:extLst>
      <p:ext uri="{BB962C8B-B14F-4D97-AF65-F5344CB8AC3E}">
        <p14:creationId xmlns:p14="http://schemas.microsoft.com/office/powerpoint/2010/main" val="3233677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9276-3703-1943-9B17-C51390F609F6}" type="datetimeFigureOut">
              <a:rPr lang="en-US" smtClean="0"/>
              <a:t>3/1/21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E8C094-6DE9-C543-A225-98AEFE6134C7}" type="slidenum">
              <a:rPr lang="en-US" smtClean="0"/>
              <a:t>‹#›</a:t>
            </a:fld>
            <a:endParaRPr lang="en-US" dirty="0"/>
          </a:p>
        </p:txBody>
      </p:sp>
    </p:spTree>
    <p:extLst>
      <p:ext uri="{BB962C8B-B14F-4D97-AF65-F5344CB8AC3E}">
        <p14:creationId xmlns:p14="http://schemas.microsoft.com/office/powerpoint/2010/main" val="2125187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9276-3703-1943-9B17-C51390F609F6}" type="datetimeFigureOut">
              <a:rPr lang="en-US" smtClean="0"/>
              <a:t>3/1/21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FE8C094-6DE9-C543-A225-98AEFE6134C7}" type="slidenum">
              <a:rPr lang="en-US" smtClean="0"/>
              <a:t>‹#›</a:t>
            </a:fld>
            <a:endParaRPr lang="en-US" dirty="0"/>
          </a:p>
        </p:txBody>
      </p:sp>
    </p:spTree>
    <p:extLst>
      <p:ext uri="{BB962C8B-B14F-4D97-AF65-F5344CB8AC3E}">
        <p14:creationId xmlns:p14="http://schemas.microsoft.com/office/powerpoint/2010/main" val="2360095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9276-3703-1943-9B17-C51390F609F6}" type="datetimeFigureOut">
              <a:rPr lang="en-US" smtClean="0"/>
              <a:t>3/1/21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FE8C094-6DE9-C543-A225-98AEFE6134C7}" type="slidenum">
              <a:rPr lang="en-US" smtClean="0"/>
              <a:t>‹#›</a:t>
            </a:fld>
            <a:endParaRPr lang="en-US" dirty="0"/>
          </a:p>
        </p:txBody>
      </p:sp>
    </p:spTree>
    <p:extLst>
      <p:ext uri="{BB962C8B-B14F-4D97-AF65-F5344CB8AC3E}">
        <p14:creationId xmlns:p14="http://schemas.microsoft.com/office/powerpoint/2010/main" val="3437810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9276-3703-1943-9B17-C51390F609F6}" type="datetimeFigureOut">
              <a:rPr lang="en-US" smtClean="0"/>
              <a:t>3/1/21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FE8C094-6DE9-C543-A225-98AEFE6134C7}" type="slidenum">
              <a:rPr lang="en-US" smtClean="0"/>
              <a:t>‹#›</a:t>
            </a:fld>
            <a:endParaRPr lang="en-US" dirty="0"/>
          </a:p>
        </p:txBody>
      </p:sp>
    </p:spTree>
    <p:extLst>
      <p:ext uri="{BB962C8B-B14F-4D97-AF65-F5344CB8AC3E}">
        <p14:creationId xmlns:p14="http://schemas.microsoft.com/office/powerpoint/2010/main" val="757918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9276-3703-1943-9B17-C51390F609F6}" type="datetimeFigureOut">
              <a:rPr lang="en-US" smtClean="0"/>
              <a:t>3/1/21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E8C094-6DE9-C543-A225-98AEFE6134C7}" type="slidenum">
              <a:rPr lang="en-US" smtClean="0"/>
              <a:t>‹#›</a:t>
            </a:fld>
            <a:endParaRPr lang="en-US" dirty="0"/>
          </a:p>
        </p:txBody>
      </p:sp>
    </p:spTree>
    <p:extLst>
      <p:ext uri="{BB962C8B-B14F-4D97-AF65-F5344CB8AC3E}">
        <p14:creationId xmlns:p14="http://schemas.microsoft.com/office/powerpoint/2010/main" val="3811520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9276-3703-1943-9B17-C51390F609F6}" type="datetimeFigureOut">
              <a:rPr lang="en-US" smtClean="0"/>
              <a:t>3/1/21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E8C094-6DE9-C543-A225-98AEFE6134C7}" type="slidenum">
              <a:rPr lang="en-US" smtClean="0"/>
              <a:t>‹#›</a:t>
            </a:fld>
            <a:endParaRPr lang="en-US" dirty="0"/>
          </a:p>
        </p:txBody>
      </p:sp>
    </p:spTree>
    <p:extLst>
      <p:ext uri="{BB962C8B-B14F-4D97-AF65-F5344CB8AC3E}">
        <p14:creationId xmlns:p14="http://schemas.microsoft.com/office/powerpoint/2010/main" val="168656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CE9276-3703-1943-9B17-C51390F609F6}" type="datetimeFigureOut">
              <a:rPr lang="en-US" smtClean="0"/>
              <a:t>3/1/21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8C094-6DE9-C543-A225-98AEFE6134C7}" type="slidenum">
              <a:rPr lang="en-US" smtClean="0"/>
              <a:t>‹#›</a:t>
            </a:fld>
            <a:endParaRPr lang="en-US" dirty="0"/>
          </a:p>
        </p:txBody>
      </p:sp>
    </p:spTree>
    <p:extLst>
      <p:ext uri="{BB962C8B-B14F-4D97-AF65-F5344CB8AC3E}">
        <p14:creationId xmlns:p14="http://schemas.microsoft.com/office/powerpoint/2010/main" val="10987627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1021D0-FE39-6F45-890D-B639465E0E37}" type="datetimeFigureOut">
              <a:rPr lang="en-US" smtClean="0"/>
              <a:t>3/1/21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E3BA8A-5224-EC4B-A6D7-423F4A6F4CFF}" type="slidenum">
              <a:rPr lang="en-US" smtClean="0"/>
              <a:t>‹#›</a:t>
            </a:fld>
            <a:endParaRPr lang="en-US"/>
          </a:p>
        </p:txBody>
      </p:sp>
    </p:spTree>
    <p:extLst>
      <p:ext uri="{BB962C8B-B14F-4D97-AF65-F5344CB8AC3E}">
        <p14:creationId xmlns:p14="http://schemas.microsoft.com/office/powerpoint/2010/main" val="47806429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tiff"/><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6.png"/></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5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tiff"/></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110.jpg"/><Relationship Id="rId4" Type="http://schemas.openxmlformats.org/officeDocument/2006/relationships/image" Target="../media/image109.jp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7.tiff"/></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63.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64.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65.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png"/></Relationships>
</file>

<file path=ppt/slides/_rels/slide6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jpg"/></Relationships>
</file>

<file path=ppt/slides/_rels/slide6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34.png"/></Relationships>
</file>

<file path=ppt/slides/_rels/slide6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139.png"/><Relationship Id="rId4" Type="http://schemas.openxmlformats.org/officeDocument/2006/relationships/image" Target="../media/image13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tif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73366" y="1270052"/>
            <a:ext cx="5470634" cy="1088379"/>
          </a:xfrm>
        </p:spPr>
        <p:txBody>
          <a:bodyPr>
            <a:normAutofit fontScale="90000"/>
          </a:bodyPr>
          <a:lstStyle/>
          <a:p>
            <a:r>
              <a:rPr lang="en-SG" i="1" dirty="0"/>
              <a:t>Violent Extremism and (de)Radicalisation in Southeast Asia</a:t>
            </a:r>
            <a:endParaRPr lang="en-US" sz="2800" b="1" i="1" dirty="0"/>
          </a:p>
        </p:txBody>
      </p:sp>
      <p:sp>
        <p:nvSpPr>
          <p:cNvPr id="3" name="Subtitle 2"/>
          <p:cNvSpPr>
            <a:spLocks noGrp="1"/>
          </p:cNvSpPr>
          <p:nvPr>
            <p:ph type="subTitle" idx="1"/>
          </p:nvPr>
        </p:nvSpPr>
        <p:spPr>
          <a:xfrm>
            <a:off x="5927271" y="3647213"/>
            <a:ext cx="3216729" cy="2135823"/>
          </a:xfrm>
        </p:spPr>
        <p:txBody>
          <a:bodyPr>
            <a:normAutofit/>
          </a:bodyPr>
          <a:lstStyle/>
          <a:p>
            <a:pPr lvl="0" algn="r">
              <a:spcBef>
                <a:spcPts val="0"/>
              </a:spcBef>
            </a:pPr>
            <a:endParaRPr lang="en-SG" sz="1400" dirty="0">
              <a:solidFill>
                <a:prstClr val="black"/>
              </a:solidFill>
              <a:latin typeface="Arial" panose="020B0604020202020204" pitchFamily="34" charset="0"/>
              <a:cs typeface="Arial" panose="020B0604020202020204" pitchFamily="34" charset="0"/>
            </a:endParaRPr>
          </a:p>
          <a:p>
            <a:pPr lvl="0" algn="r">
              <a:spcBef>
                <a:spcPts val="0"/>
              </a:spcBef>
            </a:pPr>
            <a:r>
              <a:rPr lang="en-SG" sz="1400" dirty="0">
                <a:solidFill>
                  <a:prstClr val="black"/>
                </a:solidFill>
                <a:latin typeface="Arial" panose="020B0604020202020204" pitchFamily="34" charset="0"/>
                <a:cs typeface="Arial" panose="020B0604020202020204" pitchFamily="34" charset="0"/>
              </a:rPr>
              <a:t>Shashi Jayakumar, Head, Centre of Excellence for National Security (CENS)</a:t>
            </a:r>
          </a:p>
          <a:p>
            <a:pPr lvl="0" algn="r">
              <a:spcBef>
                <a:spcPts val="0"/>
              </a:spcBef>
            </a:pPr>
            <a:r>
              <a:rPr lang="en-SG" sz="1400" dirty="0" err="1">
                <a:solidFill>
                  <a:prstClr val="black"/>
                </a:solidFill>
                <a:latin typeface="Arial" panose="020B0604020202020204" pitchFamily="34" charset="0"/>
                <a:cs typeface="Arial" panose="020B0604020202020204" pitchFamily="34" charset="0"/>
              </a:rPr>
              <a:t>S.Rajaratnam</a:t>
            </a:r>
            <a:r>
              <a:rPr lang="en-SG" sz="1400" dirty="0">
                <a:solidFill>
                  <a:prstClr val="black"/>
                </a:solidFill>
                <a:latin typeface="Arial" panose="020B0604020202020204" pitchFamily="34" charset="0"/>
                <a:cs typeface="Arial" panose="020B0604020202020204" pitchFamily="34" charset="0"/>
              </a:rPr>
              <a:t> School of International Studies (RSIS) </a:t>
            </a:r>
          </a:p>
          <a:p>
            <a:pPr lvl="0" algn="r">
              <a:spcBef>
                <a:spcPts val="0"/>
              </a:spcBef>
            </a:pPr>
            <a:r>
              <a:rPr lang="en-SG" sz="1400" dirty="0">
                <a:solidFill>
                  <a:prstClr val="black"/>
                </a:solidFill>
                <a:latin typeface="Arial" panose="020B0604020202020204" pitchFamily="34" charset="0"/>
                <a:cs typeface="Arial" panose="020B0604020202020204" pitchFamily="34" charset="0"/>
              </a:rPr>
              <a:t>Nanyang Technological </a:t>
            </a:r>
          </a:p>
          <a:p>
            <a:pPr lvl="0" algn="r">
              <a:spcBef>
                <a:spcPts val="0"/>
              </a:spcBef>
            </a:pPr>
            <a:r>
              <a:rPr lang="en-SG" sz="1400" dirty="0">
                <a:solidFill>
                  <a:prstClr val="black"/>
                </a:solidFill>
                <a:latin typeface="Arial" panose="020B0604020202020204" pitchFamily="34" charset="0"/>
                <a:cs typeface="Arial" panose="020B0604020202020204" pitchFamily="34" charset="0"/>
              </a:rPr>
              <a:t>University, Singapore</a:t>
            </a:r>
          </a:p>
        </p:txBody>
      </p:sp>
      <p:sp>
        <p:nvSpPr>
          <p:cNvPr id="4" name="TextBox 3">
            <a:extLst>
              <a:ext uri="{FF2B5EF4-FFF2-40B4-BE49-F238E27FC236}">
                <a16:creationId xmlns:a16="http://schemas.microsoft.com/office/drawing/2014/main" id="{0B309A16-03FF-8743-AB6B-23E595A0DAAF}"/>
              </a:ext>
            </a:extLst>
          </p:cNvPr>
          <p:cNvSpPr txBox="1"/>
          <p:nvPr/>
        </p:nvSpPr>
        <p:spPr>
          <a:xfrm>
            <a:off x="4267200" y="2933700"/>
            <a:ext cx="4876800" cy="646331"/>
          </a:xfrm>
          <a:prstGeom prst="rect">
            <a:avLst/>
          </a:prstGeom>
          <a:noFill/>
        </p:spPr>
        <p:txBody>
          <a:bodyPr wrap="square" rtlCol="0">
            <a:spAutoFit/>
          </a:bodyPr>
          <a:lstStyle/>
          <a:p>
            <a:r>
              <a:rPr lang="en-US" b="1" i="1" dirty="0"/>
              <a:t>Presentation to Conflict Analysis and Prevention Centre (CAPC), 26 Feb.2021</a:t>
            </a:r>
          </a:p>
        </p:txBody>
      </p:sp>
    </p:spTree>
    <p:extLst>
      <p:ext uri="{BB962C8B-B14F-4D97-AF65-F5344CB8AC3E}">
        <p14:creationId xmlns:p14="http://schemas.microsoft.com/office/powerpoint/2010/main" val="1712957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0B268E-1E45-9C43-AABE-11BAD0A66CCC}"/>
              </a:ext>
            </a:extLst>
          </p:cNvPr>
          <p:cNvPicPr>
            <a:picLocks noChangeAspect="1"/>
          </p:cNvPicPr>
          <p:nvPr/>
        </p:nvPicPr>
        <p:blipFill>
          <a:blip r:embed="rId3"/>
          <a:stretch>
            <a:fillRect/>
          </a:stretch>
        </p:blipFill>
        <p:spPr>
          <a:xfrm>
            <a:off x="0" y="0"/>
            <a:ext cx="4095750" cy="619125"/>
          </a:xfrm>
          <a:prstGeom prst="rect">
            <a:avLst/>
          </a:prstGeom>
        </p:spPr>
      </p:pic>
      <p:pic>
        <p:nvPicPr>
          <p:cNvPr id="7" name="Picture 6">
            <a:extLst>
              <a:ext uri="{FF2B5EF4-FFF2-40B4-BE49-F238E27FC236}">
                <a16:creationId xmlns:a16="http://schemas.microsoft.com/office/drawing/2014/main" id="{F4BC108E-F982-294C-8DA5-08A26CCB481F}"/>
              </a:ext>
            </a:extLst>
          </p:cNvPr>
          <p:cNvPicPr>
            <a:picLocks noChangeAspect="1"/>
          </p:cNvPicPr>
          <p:nvPr/>
        </p:nvPicPr>
        <p:blipFill>
          <a:blip r:embed="rId4"/>
          <a:stretch>
            <a:fillRect/>
          </a:stretch>
        </p:blipFill>
        <p:spPr>
          <a:xfrm>
            <a:off x="0" y="619125"/>
            <a:ext cx="4095750" cy="3190875"/>
          </a:xfrm>
          <a:prstGeom prst="rect">
            <a:avLst/>
          </a:prstGeom>
        </p:spPr>
      </p:pic>
      <p:pic>
        <p:nvPicPr>
          <p:cNvPr id="9" name="Picture 8">
            <a:extLst>
              <a:ext uri="{FF2B5EF4-FFF2-40B4-BE49-F238E27FC236}">
                <a16:creationId xmlns:a16="http://schemas.microsoft.com/office/drawing/2014/main" id="{37EA9BF6-C30A-D149-A897-AF27729F650C}"/>
              </a:ext>
            </a:extLst>
          </p:cNvPr>
          <p:cNvPicPr>
            <a:picLocks noChangeAspect="1"/>
          </p:cNvPicPr>
          <p:nvPr/>
        </p:nvPicPr>
        <p:blipFill>
          <a:blip r:embed="rId5"/>
          <a:stretch>
            <a:fillRect/>
          </a:stretch>
        </p:blipFill>
        <p:spPr>
          <a:xfrm>
            <a:off x="4095750" y="0"/>
            <a:ext cx="5048250" cy="3810000"/>
          </a:xfrm>
          <a:prstGeom prst="rect">
            <a:avLst/>
          </a:prstGeom>
        </p:spPr>
      </p:pic>
      <p:sp>
        <p:nvSpPr>
          <p:cNvPr id="10" name="TextBox 9">
            <a:extLst>
              <a:ext uri="{FF2B5EF4-FFF2-40B4-BE49-F238E27FC236}">
                <a16:creationId xmlns:a16="http://schemas.microsoft.com/office/drawing/2014/main" id="{F63264C3-BDA2-4144-A2EC-5D562D593C21}"/>
              </a:ext>
            </a:extLst>
          </p:cNvPr>
          <p:cNvSpPr txBox="1"/>
          <p:nvPr/>
        </p:nvSpPr>
        <p:spPr>
          <a:xfrm>
            <a:off x="6619875" y="372904"/>
            <a:ext cx="2708910" cy="246221"/>
          </a:xfrm>
          <a:prstGeom prst="rect">
            <a:avLst/>
          </a:prstGeom>
          <a:noFill/>
        </p:spPr>
        <p:txBody>
          <a:bodyPr wrap="square" rtlCol="0">
            <a:spAutoFit/>
          </a:bodyPr>
          <a:lstStyle/>
          <a:p>
            <a:r>
              <a:rPr lang="en-US" sz="1000" i="1" dirty="0"/>
              <a:t>New Straits Times </a:t>
            </a:r>
            <a:r>
              <a:rPr lang="en-US" sz="1000" dirty="0"/>
              <a:t>(Malaysia), 24 Nov 16</a:t>
            </a:r>
          </a:p>
        </p:txBody>
      </p:sp>
      <p:pic>
        <p:nvPicPr>
          <p:cNvPr id="2" name="Picture 1">
            <a:extLst>
              <a:ext uri="{FF2B5EF4-FFF2-40B4-BE49-F238E27FC236}">
                <a16:creationId xmlns:a16="http://schemas.microsoft.com/office/drawing/2014/main" id="{B3633255-5AC5-674E-B589-C1AE03EBF837}"/>
              </a:ext>
            </a:extLst>
          </p:cNvPr>
          <p:cNvPicPr>
            <a:picLocks noChangeAspect="1"/>
          </p:cNvPicPr>
          <p:nvPr/>
        </p:nvPicPr>
        <p:blipFill>
          <a:blip r:embed="rId6"/>
          <a:stretch>
            <a:fillRect/>
          </a:stretch>
        </p:blipFill>
        <p:spPr>
          <a:xfrm>
            <a:off x="0" y="4229100"/>
            <a:ext cx="5276850" cy="2628900"/>
          </a:xfrm>
          <a:prstGeom prst="rect">
            <a:avLst/>
          </a:prstGeom>
        </p:spPr>
      </p:pic>
      <p:sp>
        <p:nvSpPr>
          <p:cNvPr id="3" name="TextBox 2">
            <a:extLst>
              <a:ext uri="{FF2B5EF4-FFF2-40B4-BE49-F238E27FC236}">
                <a16:creationId xmlns:a16="http://schemas.microsoft.com/office/drawing/2014/main" id="{CC68DF54-CF0F-C341-BC07-D6ABCBAA35A2}"/>
              </a:ext>
            </a:extLst>
          </p:cNvPr>
          <p:cNvSpPr txBox="1"/>
          <p:nvPr/>
        </p:nvSpPr>
        <p:spPr>
          <a:xfrm>
            <a:off x="5600700" y="5124450"/>
            <a:ext cx="3390900" cy="646331"/>
          </a:xfrm>
          <a:prstGeom prst="rect">
            <a:avLst/>
          </a:prstGeom>
          <a:noFill/>
        </p:spPr>
        <p:txBody>
          <a:bodyPr wrap="square" rtlCol="0">
            <a:spAutoFit/>
          </a:bodyPr>
          <a:lstStyle/>
          <a:p>
            <a:r>
              <a:rPr lang="en-US" dirty="0"/>
              <a:t>Al-</a:t>
            </a:r>
            <a:r>
              <a:rPr lang="en-US" dirty="0" err="1"/>
              <a:t>Hol</a:t>
            </a:r>
            <a:r>
              <a:rPr lang="en-US" dirty="0"/>
              <a:t> camp (Syria) – approximately 50 Indonesians</a:t>
            </a:r>
          </a:p>
        </p:txBody>
      </p:sp>
    </p:spTree>
    <p:extLst>
      <p:ext uri="{BB962C8B-B14F-4D97-AF65-F5344CB8AC3E}">
        <p14:creationId xmlns:p14="http://schemas.microsoft.com/office/powerpoint/2010/main" val="4024049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CF3B8-B393-3B40-9090-23D22AABE5DC}"/>
              </a:ext>
            </a:extLst>
          </p:cNvPr>
          <p:cNvSpPr>
            <a:spLocks noGrp="1"/>
          </p:cNvSpPr>
          <p:nvPr>
            <p:ph type="title"/>
          </p:nvPr>
        </p:nvSpPr>
        <p:spPr>
          <a:xfrm>
            <a:off x="7821538" y="1214675"/>
            <a:ext cx="1080416" cy="994172"/>
          </a:xfrm>
        </p:spPr>
        <p:txBody>
          <a:bodyPr>
            <a:normAutofit fontScale="90000"/>
          </a:bodyPr>
          <a:lstStyle/>
          <a:p>
            <a:r>
              <a:rPr lang="en-SG" sz="1500" dirty="0"/>
              <a:t>Muhamad Ali Abdul </a:t>
            </a:r>
            <a:r>
              <a:rPr lang="en-SG" sz="1500" dirty="0" err="1"/>
              <a:t>Rahiman</a:t>
            </a:r>
            <a:r>
              <a:rPr lang="en-SG" sz="1500" dirty="0"/>
              <a:t> </a:t>
            </a:r>
            <a:r>
              <a:rPr lang="en-US" sz="1500" dirty="0"/>
              <a:t>@</a:t>
            </a:r>
            <a:r>
              <a:rPr lang="en-US" sz="1500" dirty="0" err="1"/>
              <a:t>Mauwiyah</a:t>
            </a:r>
            <a:endParaRPr lang="en-US" sz="1500" dirty="0"/>
          </a:p>
        </p:txBody>
      </p:sp>
      <p:pic>
        <p:nvPicPr>
          <p:cNvPr id="5" name="Content Placeholder 4">
            <a:extLst>
              <a:ext uri="{FF2B5EF4-FFF2-40B4-BE49-F238E27FC236}">
                <a16:creationId xmlns:a16="http://schemas.microsoft.com/office/drawing/2014/main" id="{B8B30AE2-C239-1942-8673-440CD4D7DA2D}"/>
              </a:ext>
            </a:extLst>
          </p:cNvPr>
          <p:cNvPicPr>
            <a:picLocks noGrp="1" noChangeAspect="1"/>
          </p:cNvPicPr>
          <p:nvPr>
            <p:ph idx="1"/>
          </p:nvPr>
        </p:nvPicPr>
        <p:blipFill>
          <a:blip r:embed="rId3"/>
          <a:stretch>
            <a:fillRect/>
          </a:stretch>
        </p:blipFill>
        <p:spPr>
          <a:xfrm>
            <a:off x="4924424" y="0"/>
            <a:ext cx="2891792" cy="3626798"/>
          </a:xfrm>
        </p:spPr>
      </p:pic>
      <p:pic>
        <p:nvPicPr>
          <p:cNvPr id="6" name="Picture 5">
            <a:extLst>
              <a:ext uri="{FF2B5EF4-FFF2-40B4-BE49-F238E27FC236}">
                <a16:creationId xmlns:a16="http://schemas.microsoft.com/office/drawing/2014/main" id="{B9275E3C-2351-6C42-A442-B36F09C9E396}"/>
              </a:ext>
            </a:extLst>
          </p:cNvPr>
          <p:cNvPicPr>
            <a:picLocks noChangeAspect="1"/>
          </p:cNvPicPr>
          <p:nvPr/>
        </p:nvPicPr>
        <p:blipFill>
          <a:blip r:embed="rId4"/>
          <a:stretch>
            <a:fillRect/>
          </a:stretch>
        </p:blipFill>
        <p:spPr>
          <a:xfrm>
            <a:off x="0" y="0"/>
            <a:ext cx="4924424" cy="1572101"/>
          </a:xfrm>
          <a:prstGeom prst="rect">
            <a:avLst/>
          </a:prstGeom>
        </p:spPr>
      </p:pic>
      <p:pic>
        <p:nvPicPr>
          <p:cNvPr id="7" name="Picture 6">
            <a:extLst>
              <a:ext uri="{FF2B5EF4-FFF2-40B4-BE49-F238E27FC236}">
                <a16:creationId xmlns:a16="http://schemas.microsoft.com/office/drawing/2014/main" id="{DA57AD0A-C05F-134C-BC10-6CD6F98D3CB6}"/>
              </a:ext>
            </a:extLst>
          </p:cNvPr>
          <p:cNvPicPr>
            <a:picLocks noChangeAspect="1"/>
          </p:cNvPicPr>
          <p:nvPr/>
        </p:nvPicPr>
        <p:blipFill>
          <a:blip r:embed="rId5"/>
          <a:stretch>
            <a:fillRect/>
          </a:stretch>
        </p:blipFill>
        <p:spPr>
          <a:xfrm>
            <a:off x="0" y="1532810"/>
            <a:ext cx="4857750" cy="1996202"/>
          </a:xfrm>
          <a:prstGeom prst="rect">
            <a:avLst/>
          </a:prstGeom>
        </p:spPr>
      </p:pic>
      <p:pic>
        <p:nvPicPr>
          <p:cNvPr id="8" name="Picture 7">
            <a:extLst>
              <a:ext uri="{FF2B5EF4-FFF2-40B4-BE49-F238E27FC236}">
                <a16:creationId xmlns:a16="http://schemas.microsoft.com/office/drawing/2014/main" id="{45E883AD-9D87-D644-AB38-22FD8EDC1F09}"/>
              </a:ext>
            </a:extLst>
          </p:cNvPr>
          <p:cNvPicPr>
            <a:picLocks noChangeAspect="1"/>
          </p:cNvPicPr>
          <p:nvPr/>
        </p:nvPicPr>
        <p:blipFill>
          <a:blip r:embed="rId6"/>
          <a:stretch>
            <a:fillRect/>
          </a:stretch>
        </p:blipFill>
        <p:spPr>
          <a:xfrm>
            <a:off x="1" y="3529012"/>
            <a:ext cx="4857750" cy="3328988"/>
          </a:xfrm>
          <a:prstGeom prst="rect">
            <a:avLst/>
          </a:prstGeom>
        </p:spPr>
      </p:pic>
      <p:pic>
        <p:nvPicPr>
          <p:cNvPr id="9" name="Content Placeholder 4">
            <a:extLst>
              <a:ext uri="{FF2B5EF4-FFF2-40B4-BE49-F238E27FC236}">
                <a16:creationId xmlns:a16="http://schemas.microsoft.com/office/drawing/2014/main" id="{B8F338F4-6816-E249-A2F5-869A0C23E2C8}"/>
              </a:ext>
            </a:extLst>
          </p:cNvPr>
          <p:cNvPicPr>
            <a:picLocks noChangeAspect="1"/>
          </p:cNvPicPr>
          <p:nvPr/>
        </p:nvPicPr>
        <p:blipFill>
          <a:blip r:embed="rId7"/>
          <a:stretch>
            <a:fillRect/>
          </a:stretch>
        </p:blipFill>
        <p:spPr>
          <a:xfrm>
            <a:off x="4924424" y="3429000"/>
            <a:ext cx="2897114" cy="3429000"/>
          </a:xfrm>
          <a:prstGeom prst="rect">
            <a:avLst/>
          </a:prstGeom>
        </p:spPr>
      </p:pic>
      <p:sp>
        <p:nvSpPr>
          <p:cNvPr id="10" name="Title 1">
            <a:extLst>
              <a:ext uri="{FF2B5EF4-FFF2-40B4-BE49-F238E27FC236}">
                <a16:creationId xmlns:a16="http://schemas.microsoft.com/office/drawing/2014/main" id="{A7AF3DFE-75F2-B441-BA49-1AC56BF0D91E}"/>
              </a:ext>
            </a:extLst>
          </p:cNvPr>
          <p:cNvSpPr txBox="1">
            <a:spLocks/>
          </p:cNvSpPr>
          <p:nvPr/>
        </p:nvSpPr>
        <p:spPr>
          <a:xfrm>
            <a:off x="7821538" y="3770710"/>
            <a:ext cx="1080416" cy="994172"/>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500" dirty="0" err="1"/>
              <a:t>Dr</a:t>
            </a:r>
            <a:r>
              <a:rPr lang="en-US" sz="1500" dirty="0"/>
              <a:t> Mahmud Ahmad</a:t>
            </a:r>
          </a:p>
        </p:txBody>
      </p:sp>
      <p:cxnSp>
        <p:nvCxnSpPr>
          <p:cNvPr id="17" name="Straight Connector 16">
            <a:extLst>
              <a:ext uri="{FF2B5EF4-FFF2-40B4-BE49-F238E27FC236}">
                <a16:creationId xmlns:a16="http://schemas.microsoft.com/office/drawing/2014/main" id="{BEFF2C27-443A-444A-9C9E-B0B82F1312D9}"/>
              </a:ext>
            </a:extLst>
          </p:cNvPr>
          <p:cNvCxnSpPr/>
          <p:nvPr/>
        </p:nvCxnSpPr>
        <p:spPr>
          <a:xfrm>
            <a:off x="4852427" y="857250"/>
            <a:ext cx="0" cy="514350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0017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8CEF5-CC18-1C4F-A3B6-1D018488D25E}"/>
              </a:ext>
            </a:extLst>
          </p:cNvPr>
          <p:cNvSpPr>
            <a:spLocks noGrp="1"/>
          </p:cNvSpPr>
          <p:nvPr>
            <p:ph type="title"/>
          </p:nvPr>
        </p:nvSpPr>
        <p:spPr/>
        <p:txBody>
          <a:bodyPr/>
          <a:lstStyle/>
          <a:p>
            <a:r>
              <a:rPr lang="en-US" dirty="0"/>
              <a:t>Marawi (May-Oct 2017)</a:t>
            </a:r>
          </a:p>
        </p:txBody>
      </p:sp>
      <p:sp>
        <p:nvSpPr>
          <p:cNvPr id="3" name="Content Placeholder 2">
            <a:extLst>
              <a:ext uri="{FF2B5EF4-FFF2-40B4-BE49-F238E27FC236}">
                <a16:creationId xmlns:a16="http://schemas.microsoft.com/office/drawing/2014/main" id="{4141BDD6-E01B-DE4C-A62C-211821D69322}"/>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47CBD814-8834-A248-B79A-7B19FEDCD60F}"/>
              </a:ext>
            </a:extLst>
          </p:cNvPr>
          <p:cNvPicPr>
            <a:picLocks noChangeAspect="1"/>
          </p:cNvPicPr>
          <p:nvPr/>
        </p:nvPicPr>
        <p:blipFill>
          <a:blip r:embed="rId3"/>
          <a:stretch>
            <a:fillRect/>
          </a:stretch>
        </p:blipFill>
        <p:spPr>
          <a:xfrm>
            <a:off x="0" y="1417638"/>
            <a:ext cx="4445000" cy="5440362"/>
          </a:xfrm>
          <a:prstGeom prst="rect">
            <a:avLst/>
          </a:prstGeom>
        </p:spPr>
      </p:pic>
      <p:pic>
        <p:nvPicPr>
          <p:cNvPr id="6" name="Picture 2" descr="image">
            <a:extLst>
              <a:ext uri="{FF2B5EF4-FFF2-40B4-BE49-F238E27FC236}">
                <a16:creationId xmlns:a16="http://schemas.microsoft.com/office/drawing/2014/main" id="{FEE6ADCF-452B-E248-8249-486A543E23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000" y="1417638"/>
            <a:ext cx="4445000" cy="5440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124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4536" y="428625"/>
            <a:ext cx="6172200" cy="857250"/>
          </a:xfrm>
        </p:spPr>
        <p:txBody>
          <a:bodyPr>
            <a:normAutofit fontScale="90000"/>
          </a:bodyPr>
          <a:lstStyle/>
          <a:p>
            <a:r>
              <a:rPr lang="en-US" dirty="0"/>
              <a:t>Children : The Next Generation</a:t>
            </a:r>
          </a:p>
        </p:txBody>
      </p:sp>
      <p:pic>
        <p:nvPicPr>
          <p:cNvPr id="6" name="Content Placeholder 5"/>
          <p:cNvPicPr>
            <a:picLocks noGrp="1" noChangeAspect="1"/>
          </p:cNvPicPr>
          <p:nvPr>
            <p:ph idx="1"/>
          </p:nvPr>
        </p:nvPicPr>
        <p:blipFill>
          <a:blip r:embed="rId3"/>
          <a:srcRect t="1115" b="1115"/>
          <a:stretch>
            <a:fillRect/>
          </a:stretch>
        </p:blipFill>
        <p:spPr>
          <a:xfrm>
            <a:off x="0" y="1714500"/>
            <a:ext cx="4047565" cy="5143500"/>
          </a:xfrm>
        </p:spPr>
      </p:pic>
      <p:pic>
        <p:nvPicPr>
          <p:cNvPr id="5" name="Picture 4">
            <a:extLst>
              <a:ext uri="{FF2B5EF4-FFF2-40B4-BE49-F238E27FC236}">
                <a16:creationId xmlns:a16="http://schemas.microsoft.com/office/drawing/2014/main" id="{7E16A2FC-7493-E744-A130-F30BC821055C}"/>
              </a:ext>
            </a:extLst>
          </p:cNvPr>
          <p:cNvPicPr>
            <a:picLocks noChangeAspect="1"/>
          </p:cNvPicPr>
          <p:nvPr/>
        </p:nvPicPr>
        <p:blipFill>
          <a:blip r:embed="rId4"/>
          <a:stretch>
            <a:fillRect/>
          </a:stretch>
        </p:blipFill>
        <p:spPr>
          <a:xfrm>
            <a:off x="4410636" y="1714499"/>
            <a:ext cx="4733364" cy="5143500"/>
          </a:xfrm>
          <a:prstGeom prst="rect">
            <a:avLst/>
          </a:prstGeom>
        </p:spPr>
      </p:pic>
    </p:spTree>
    <p:extLst>
      <p:ext uri="{BB962C8B-B14F-4D97-AF65-F5344CB8AC3E}">
        <p14:creationId xmlns:p14="http://schemas.microsoft.com/office/powerpoint/2010/main" val="1076120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rcRect t="9488" b="9488"/>
          <a:stretch>
            <a:fillRect/>
          </a:stretch>
        </p:blipFill>
        <p:spPr>
          <a:xfrm>
            <a:off x="0" y="623333"/>
            <a:ext cx="9144000" cy="6234668"/>
          </a:xfrm>
        </p:spPr>
      </p:pic>
      <p:sp>
        <p:nvSpPr>
          <p:cNvPr id="5" name="TextBox 4"/>
          <p:cNvSpPr txBox="1"/>
          <p:nvPr/>
        </p:nvSpPr>
        <p:spPr>
          <a:xfrm>
            <a:off x="1003906" y="69334"/>
            <a:ext cx="7124095" cy="369332"/>
          </a:xfrm>
          <a:prstGeom prst="rect">
            <a:avLst/>
          </a:prstGeom>
          <a:noFill/>
        </p:spPr>
        <p:txBody>
          <a:bodyPr wrap="square" rtlCol="0">
            <a:spAutoFit/>
          </a:bodyPr>
          <a:lstStyle/>
          <a:p>
            <a:pPr algn="ctr"/>
            <a:r>
              <a:rPr lang="en-US" b="1" dirty="0"/>
              <a:t>“EDUCATION IN THE CALIPHATE” VIDEO (March 2015)</a:t>
            </a:r>
          </a:p>
        </p:txBody>
      </p:sp>
    </p:spTree>
    <p:extLst>
      <p:ext uri="{BB962C8B-B14F-4D97-AF65-F5344CB8AC3E}">
        <p14:creationId xmlns:p14="http://schemas.microsoft.com/office/powerpoint/2010/main" val="3439583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4572000" cy="6858000"/>
          </a:xfrm>
          <a:prstGeom prst="rect">
            <a:avLst/>
          </a:prstGeom>
        </p:spPr>
      </p:pic>
      <p:pic>
        <p:nvPicPr>
          <p:cNvPr id="5" name="Content Placeholder 3">
            <a:extLst>
              <a:ext uri="{FF2B5EF4-FFF2-40B4-BE49-F238E27FC236}">
                <a16:creationId xmlns:a16="http://schemas.microsoft.com/office/drawing/2014/main" id="{37EA0C59-0F65-274F-A275-BC93B8299F00}"/>
              </a:ext>
            </a:extLst>
          </p:cNvPr>
          <p:cNvPicPr>
            <a:picLocks noGrp="1" noChangeAspect="1"/>
          </p:cNvPicPr>
          <p:nvPr>
            <p:ph idx="1"/>
          </p:nvPr>
        </p:nvPicPr>
        <p:blipFill>
          <a:blip r:embed="rId4"/>
          <a:srcRect l="-24496" r="-24496"/>
          <a:stretch>
            <a:fillRect/>
          </a:stretch>
        </p:blipFill>
        <p:spPr>
          <a:xfrm>
            <a:off x="3644153" y="0"/>
            <a:ext cx="7016981" cy="6858000"/>
          </a:xfrm>
        </p:spPr>
      </p:pic>
    </p:spTree>
    <p:extLst>
      <p:ext uri="{BB962C8B-B14F-4D97-AF65-F5344CB8AC3E}">
        <p14:creationId xmlns:p14="http://schemas.microsoft.com/office/powerpoint/2010/main" val="2907955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2970" y="2536621"/>
            <a:ext cx="8229600" cy="4525963"/>
          </a:xfrm>
        </p:spPr>
        <p:txBody>
          <a:bodyPr>
            <a:normAutofit/>
          </a:bodyPr>
          <a:lstStyle/>
          <a:p>
            <a:pPr marL="0" indent="0" algn="ctr">
              <a:buNone/>
            </a:pPr>
            <a:r>
              <a:rPr lang="en-US" sz="3500" b="1" dirty="0"/>
              <a:t>Media, Influencers, Cheerleaders, Disseminators</a:t>
            </a:r>
          </a:p>
        </p:txBody>
      </p:sp>
    </p:spTree>
    <p:extLst>
      <p:ext uri="{BB962C8B-B14F-4D97-AF65-F5344CB8AC3E}">
        <p14:creationId xmlns:p14="http://schemas.microsoft.com/office/powerpoint/2010/main" val="1961696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292" y="2941614"/>
            <a:ext cx="8223505" cy="3139321"/>
          </a:xfrm>
          <a:prstGeom prst="rect">
            <a:avLst/>
          </a:prstGeom>
        </p:spPr>
        <p:txBody>
          <a:bodyPr wrap="square">
            <a:spAutoFit/>
          </a:bodyPr>
          <a:lstStyle/>
          <a:p>
            <a:pPr algn="ctr"/>
            <a:r>
              <a:rPr lang="en-US" sz="2500" i="1" baseline="30000" dirty="0">
                <a:latin typeface="Arial"/>
                <a:cs typeface="Arial"/>
              </a:rPr>
              <a:t>“</a:t>
            </a:r>
            <a:r>
              <a:rPr lang="en-US" sz="2800" i="1" dirty="0"/>
              <a:t>There is a group of media operatives and companions of the pen that has a prominent and important role in steering the war, shattering the morale of the enemy and raising the spirits of</a:t>
            </a:r>
            <a:br>
              <a:rPr lang="en-US" sz="2800" i="1" dirty="0"/>
            </a:br>
            <a:r>
              <a:rPr lang="en-US" sz="2800" i="1" dirty="0"/>
              <a:t>the </a:t>
            </a:r>
            <a:r>
              <a:rPr lang="en-US" sz="2800" i="1" dirty="0" err="1"/>
              <a:t>ummah</a:t>
            </a:r>
            <a:r>
              <a:rPr lang="en-US" sz="2800" i="1" dirty="0"/>
              <a:t>.”</a:t>
            </a:r>
          </a:p>
          <a:p>
            <a:pPr algn="ctr"/>
            <a:endParaRPr lang="en-US" sz="2800" dirty="0"/>
          </a:p>
          <a:p>
            <a:pPr algn="ctr"/>
            <a:r>
              <a:rPr lang="en-US" sz="1500" dirty="0">
                <a:latin typeface="Arial"/>
                <a:cs typeface="Arial"/>
              </a:rPr>
              <a:t>																												- </a:t>
            </a:r>
            <a:r>
              <a:rPr lang="en-US" sz="1500" i="1" dirty="0">
                <a:latin typeface="Arial"/>
                <a:cs typeface="Arial"/>
              </a:rPr>
              <a:t>Osama bin </a:t>
            </a:r>
            <a:r>
              <a:rPr lang="en-US" sz="1500" i="1" dirty="0" err="1">
                <a:latin typeface="Arial"/>
                <a:cs typeface="Arial"/>
              </a:rPr>
              <a:t>Ladin</a:t>
            </a:r>
            <a:r>
              <a:rPr lang="en-US" sz="1500" i="1" dirty="0">
                <a:latin typeface="Arial"/>
                <a:cs typeface="Arial"/>
              </a:rPr>
              <a:t>, 2002 Statement</a:t>
            </a:r>
            <a:endParaRPr lang="en-US" dirty="0"/>
          </a:p>
        </p:txBody>
      </p:sp>
      <p:sp>
        <p:nvSpPr>
          <p:cNvPr id="3" name="Rectangle 2"/>
          <p:cNvSpPr/>
          <p:nvPr/>
        </p:nvSpPr>
        <p:spPr>
          <a:xfrm>
            <a:off x="370496" y="810687"/>
            <a:ext cx="8223505" cy="1651734"/>
          </a:xfrm>
          <a:prstGeom prst="rect">
            <a:avLst/>
          </a:prstGeom>
        </p:spPr>
        <p:txBody>
          <a:bodyPr wrap="square">
            <a:spAutoFit/>
          </a:bodyPr>
          <a:lstStyle/>
          <a:p>
            <a:pPr algn="ctr"/>
            <a:r>
              <a:rPr lang="en-US" sz="4000" i="1" baseline="30000" dirty="0">
                <a:latin typeface="Arial"/>
                <a:cs typeface="Arial"/>
              </a:rPr>
              <a:t>“We are in a battle, and...more than half of this battle is taking place in the battlefield of the media.”</a:t>
            </a:r>
          </a:p>
          <a:p>
            <a:pPr algn="ctr"/>
            <a:r>
              <a:rPr lang="en-US" sz="1500" dirty="0">
                <a:latin typeface="Arial"/>
                <a:cs typeface="Arial"/>
              </a:rPr>
              <a:t>																				- </a:t>
            </a:r>
            <a:r>
              <a:rPr lang="en-US" sz="1500" i="1" dirty="0" err="1">
                <a:latin typeface="Arial"/>
                <a:cs typeface="Arial"/>
              </a:rPr>
              <a:t>Ayman</a:t>
            </a:r>
            <a:r>
              <a:rPr lang="en-US" sz="1500" i="1" dirty="0">
                <a:latin typeface="Arial"/>
                <a:cs typeface="Arial"/>
              </a:rPr>
              <a:t> al-Zawahiri, Zawahiri’s Letter to Zarqawi, 2005</a:t>
            </a:r>
          </a:p>
          <a:p>
            <a:endParaRPr lang="en-US" dirty="0"/>
          </a:p>
        </p:txBody>
      </p:sp>
    </p:spTree>
    <p:extLst>
      <p:ext uri="{BB962C8B-B14F-4D97-AF65-F5344CB8AC3E}">
        <p14:creationId xmlns:p14="http://schemas.microsoft.com/office/powerpoint/2010/main" val="2497675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2947609" cy="2783607"/>
          </a:xfrm>
          <a:prstGeom prst="rect">
            <a:avLst/>
          </a:prstGeom>
        </p:spPr>
      </p:pic>
      <p:pic>
        <p:nvPicPr>
          <p:cNvPr id="5" name="Picture 4"/>
          <p:cNvPicPr>
            <a:picLocks noChangeAspect="1"/>
          </p:cNvPicPr>
          <p:nvPr/>
        </p:nvPicPr>
        <p:blipFill>
          <a:blip r:embed="rId4"/>
          <a:stretch>
            <a:fillRect/>
          </a:stretch>
        </p:blipFill>
        <p:spPr>
          <a:xfrm>
            <a:off x="6743700" y="3467100"/>
            <a:ext cx="2400300" cy="3390900"/>
          </a:xfrm>
          <a:prstGeom prst="rect">
            <a:avLst/>
          </a:prstGeom>
        </p:spPr>
      </p:pic>
      <p:pic>
        <p:nvPicPr>
          <p:cNvPr id="6" name="Picture 5"/>
          <p:cNvPicPr>
            <a:picLocks noChangeAspect="1"/>
          </p:cNvPicPr>
          <p:nvPr/>
        </p:nvPicPr>
        <p:blipFill>
          <a:blip r:embed="rId5"/>
          <a:stretch>
            <a:fillRect/>
          </a:stretch>
        </p:blipFill>
        <p:spPr>
          <a:xfrm>
            <a:off x="-87085" y="4864100"/>
            <a:ext cx="2652922" cy="1993900"/>
          </a:xfrm>
          <a:prstGeom prst="rect">
            <a:avLst/>
          </a:prstGeom>
        </p:spPr>
      </p:pic>
      <p:pic>
        <p:nvPicPr>
          <p:cNvPr id="12" name="Picture 11"/>
          <p:cNvPicPr>
            <a:picLocks noChangeAspect="1"/>
          </p:cNvPicPr>
          <p:nvPr/>
        </p:nvPicPr>
        <p:blipFill>
          <a:blip r:embed="rId6"/>
          <a:stretch>
            <a:fillRect/>
          </a:stretch>
        </p:blipFill>
        <p:spPr>
          <a:xfrm>
            <a:off x="4853215" y="4832350"/>
            <a:ext cx="1890485" cy="2025650"/>
          </a:xfrm>
          <a:prstGeom prst="rect">
            <a:avLst/>
          </a:prstGeom>
        </p:spPr>
      </p:pic>
      <p:pic>
        <p:nvPicPr>
          <p:cNvPr id="9" name="Picture 8"/>
          <p:cNvPicPr>
            <a:picLocks noChangeAspect="1"/>
          </p:cNvPicPr>
          <p:nvPr/>
        </p:nvPicPr>
        <p:blipFill>
          <a:blip r:embed="rId7"/>
          <a:stretch>
            <a:fillRect/>
          </a:stretch>
        </p:blipFill>
        <p:spPr>
          <a:xfrm>
            <a:off x="2833690" y="0"/>
            <a:ext cx="2926613" cy="2673147"/>
          </a:xfrm>
          <a:prstGeom prst="rect">
            <a:avLst/>
          </a:prstGeom>
        </p:spPr>
      </p:pic>
      <p:pic>
        <p:nvPicPr>
          <p:cNvPr id="14" name="Picture 13"/>
          <p:cNvPicPr>
            <a:picLocks noChangeAspect="1"/>
          </p:cNvPicPr>
          <p:nvPr/>
        </p:nvPicPr>
        <p:blipFill>
          <a:blip r:embed="rId8"/>
          <a:stretch>
            <a:fillRect/>
          </a:stretch>
        </p:blipFill>
        <p:spPr>
          <a:xfrm>
            <a:off x="-1" y="2783607"/>
            <a:ext cx="2833691" cy="2080493"/>
          </a:xfrm>
          <a:prstGeom prst="rect">
            <a:avLst/>
          </a:prstGeom>
        </p:spPr>
      </p:pic>
      <p:pic>
        <p:nvPicPr>
          <p:cNvPr id="15" name="Picture 14"/>
          <p:cNvPicPr>
            <a:picLocks noChangeAspect="1"/>
          </p:cNvPicPr>
          <p:nvPr/>
        </p:nvPicPr>
        <p:blipFill>
          <a:blip r:embed="rId9"/>
          <a:stretch>
            <a:fillRect/>
          </a:stretch>
        </p:blipFill>
        <p:spPr>
          <a:xfrm>
            <a:off x="5598021" y="0"/>
            <a:ext cx="3585289" cy="4832350"/>
          </a:xfrm>
          <a:prstGeom prst="rect">
            <a:avLst/>
          </a:prstGeom>
        </p:spPr>
      </p:pic>
      <p:pic>
        <p:nvPicPr>
          <p:cNvPr id="16" name="Picture 15"/>
          <p:cNvPicPr>
            <a:picLocks noChangeAspect="1"/>
          </p:cNvPicPr>
          <p:nvPr/>
        </p:nvPicPr>
        <p:blipFill>
          <a:blip r:embed="rId10"/>
          <a:stretch>
            <a:fillRect/>
          </a:stretch>
        </p:blipFill>
        <p:spPr>
          <a:xfrm>
            <a:off x="2833690" y="2680986"/>
            <a:ext cx="2926613" cy="2183114"/>
          </a:xfrm>
          <a:prstGeom prst="rect">
            <a:avLst/>
          </a:prstGeom>
        </p:spPr>
      </p:pic>
      <p:pic>
        <p:nvPicPr>
          <p:cNvPr id="4" name="Picture 3"/>
          <p:cNvPicPr>
            <a:picLocks noChangeAspect="1"/>
          </p:cNvPicPr>
          <p:nvPr/>
        </p:nvPicPr>
        <p:blipFill>
          <a:blip r:embed="rId11"/>
          <a:stretch>
            <a:fillRect/>
          </a:stretch>
        </p:blipFill>
        <p:spPr>
          <a:xfrm>
            <a:off x="2565837" y="4864100"/>
            <a:ext cx="2287378" cy="1993900"/>
          </a:xfrm>
          <a:prstGeom prst="rect">
            <a:avLst/>
          </a:prstGeom>
        </p:spPr>
      </p:pic>
    </p:spTree>
    <p:extLst>
      <p:ext uri="{BB962C8B-B14F-4D97-AF65-F5344CB8AC3E}">
        <p14:creationId xmlns:p14="http://schemas.microsoft.com/office/powerpoint/2010/main" val="3385192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a:extLst>
              <a:ext uri="{28A0092B-C50C-407E-A947-70E740481C1C}">
                <a14:useLocalDpi xmlns:a14="http://schemas.microsoft.com/office/drawing/2010/main" val="0"/>
              </a:ext>
            </a:extLst>
          </a:blip>
          <a:srcRect t="3524" b="3524"/>
          <a:stretch>
            <a:fillRect/>
          </a:stretch>
        </p:blipFill>
        <p:spPr bwMode="auto">
          <a:xfrm>
            <a:off x="1" y="-1"/>
            <a:ext cx="4139594" cy="3807619"/>
          </a:xfrm>
          <a:prstGeom prst="rect">
            <a:avLst/>
          </a:prstGeom>
          <a:noFill/>
          <a:ln>
            <a:noFill/>
          </a:ln>
        </p:spPr>
      </p:pic>
      <p:pic>
        <p:nvPicPr>
          <p:cNvPr id="6" name="Picture 5"/>
          <p:cNvPicPr>
            <a:picLocks noChangeAspect="1"/>
          </p:cNvPicPr>
          <p:nvPr/>
        </p:nvPicPr>
        <p:blipFill>
          <a:blip r:embed="rId4"/>
          <a:stretch>
            <a:fillRect/>
          </a:stretch>
        </p:blipFill>
        <p:spPr>
          <a:xfrm>
            <a:off x="0" y="3807619"/>
            <a:ext cx="9144000" cy="3050381"/>
          </a:xfrm>
          <a:prstGeom prst="rect">
            <a:avLst/>
          </a:prstGeom>
        </p:spPr>
      </p:pic>
      <p:pic>
        <p:nvPicPr>
          <p:cNvPr id="7" name="Picture 6"/>
          <p:cNvPicPr>
            <a:picLocks noChangeAspect="1"/>
          </p:cNvPicPr>
          <p:nvPr/>
        </p:nvPicPr>
        <p:blipFill>
          <a:blip r:embed="rId5"/>
          <a:stretch>
            <a:fillRect/>
          </a:stretch>
        </p:blipFill>
        <p:spPr>
          <a:xfrm>
            <a:off x="4139594" y="0"/>
            <a:ext cx="5004406" cy="3807618"/>
          </a:xfrm>
          <a:prstGeom prst="rect">
            <a:avLst/>
          </a:prstGeom>
        </p:spPr>
      </p:pic>
    </p:spTree>
    <p:extLst>
      <p:ext uri="{BB962C8B-B14F-4D97-AF65-F5344CB8AC3E}">
        <p14:creationId xmlns:p14="http://schemas.microsoft.com/office/powerpoint/2010/main" val="1886146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51370" y="5899727"/>
            <a:ext cx="5121175" cy="369332"/>
          </a:xfrm>
          <a:prstGeom prst="rect">
            <a:avLst/>
          </a:prstGeom>
          <a:noFill/>
        </p:spPr>
        <p:txBody>
          <a:bodyPr wrap="square" rtlCol="0">
            <a:spAutoFit/>
          </a:bodyPr>
          <a:lstStyle/>
          <a:p>
            <a:endParaRPr lang="en-US" dirty="0"/>
          </a:p>
        </p:txBody>
      </p:sp>
      <p:sp>
        <p:nvSpPr>
          <p:cNvPr id="5" name="Title 1"/>
          <p:cNvSpPr>
            <a:spLocks noGrp="1"/>
          </p:cNvSpPr>
          <p:nvPr>
            <p:ph type="title"/>
          </p:nvPr>
        </p:nvSpPr>
        <p:spPr>
          <a:xfrm>
            <a:off x="457200" y="967244"/>
            <a:ext cx="8229600" cy="5655758"/>
          </a:xfrm>
        </p:spPr>
        <p:txBody>
          <a:bodyPr>
            <a:noAutofit/>
          </a:bodyPr>
          <a:lstStyle/>
          <a:p>
            <a:pPr algn="l"/>
            <a:br>
              <a:rPr lang="en-SG" sz="2300" b="1" dirty="0"/>
            </a:br>
            <a:r>
              <a:rPr lang="en-SG" sz="2300" b="1" dirty="0"/>
              <a:t>(A) Regional Context</a:t>
            </a:r>
            <a:br>
              <a:rPr lang="en-SG" sz="2300" b="1" dirty="0"/>
            </a:br>
            <a:br>
              <a:rPr lang="en-SG" sz="2300" b="1" dirty="0"/>
            </a:br>
            <a:r>
              <a:rPr lang="en-SG" sz="2300" b="1" dirty="0"/>
              <a:t>(B) Southeast Asia :  The Pull of ISIS</a:t>
            </a:r>
            <a:br>
              <a:rPr lang="en-SG" sz="2300" b="1" dirty="0"/>
            </a:br>
            <a:br>
              <a:rPr lang="en-SG" sz="2300" b="1" dirty="0"/>
            </a:br>
            <a:r>
              <a:rPr lang="en-SG" sz="2300" b="1" dirty="0"/>
              <a:t>(C) The Singapore experience </a:t>
            </a:r>
            <a:br>
              <a:rPr lang="en-SG" sz="2300" b="1" dirty="0"/>
            </a:br>
            <a:r>
              <a:rPr lang="en-SG" sz="2300" b="1" dirty="0"/>
              <a:t> - Jemaah </a:t>
            </a:r>
            <a:r>
              <a:rPr lang="en-SG" sz="2300" b="1" dirty="0" err="1"/>
              <a:t>Islamiah</a:t>
            </a:r>
            <a:r>
              <a:rPr lang="en-SG" sz="2300" b="1" dirty="0"/>
              <a:t> </a:t>
            </a:r>
            <a:br>
              <a:rPr lang="en-SG" sz="2300" b="1" dirty="0"/>
            </a:br>
            <a:r>
              <a:rPr lang="en-SG" sz="2300" b="1" dirty="0"/>
              <a:t> - More recent period (self-radicalised, ISIS)</a:t>
            </a:r>
            <a:br>
              <a:rPr lang="en-SG" sz="2300" b="1" dirty="0"/>
            </a:br>
            <a:br>
              <a:rPr lang="en-SG" sz="2300" b="1" dirty="0"/>
            </a:br>
            <a:r>
              <a:rPr lang="en-SG" sz="2300" b="1" dirty="0"/>
              <a:t>(D) Other perspectives</a:t>
            </a:r>
            <a:br>
              <a:rPr lang="en-SG" sz="2300" b="1" dirty="0"/>
            </a:br>
            <a:br>
              <a:rPr lang="en-SG" sz="2300" b="1" dirty="0"/>
            </a:br>
            <a:r>
              <a:rPr lang="en-SG" sz="2300" b="1" dirty="0"/>
              <a:t> - What Singapore is doing : Rehabilitation</a:t>
            </a:r>
            <a:br>
              <a:rPr lang="en-SG" sz="2300" b="1" dirty="0"/>
            </a:br>
            <a:r>
              <a:rPr lang="en-SG" sz="2300" b="1" dirty="0"/>
              <a:t> </a:t>
            </a:r>
            <a:br>
              <a:rPr lang="en-SG" sz="2300" b="1" dirty="0"/>
            </a:br>
            <a:r>
              <a:rPr lang="en-SG" sz="2300" b="1" dirty="0"/>
              <a:t> </a:t>
            </a:r>
            <a:br>
              <a:rPr lang="en-SG" sz="2300" b="1" dirty="0"/>
            </a:br>
            <a:r>
              <a:rPr lang="en-SG" sz="2300" b="1" dirty="0"/>
              <a:t>(E) The Future/Upstream </a:t>
            </a:r>
            <a:r>
              <a:rPr lang="en-SG" sz="2300" b="1" dirty="0" err="1"/>
              <a:t>Initatives</a:t>
            </a:r>
            <a:endParaRPr lang="en-US" sz="2300" b="1" i="1" dirty="0"/>
          </a:p>
        </p:txBody>
      </p:sp>
      <p:sp>
        <p:nvSpPr>
          <p:cNvPr id="2" name="TextBox 1"/>
          <p:cNvSpPr txBox="1"/>
          <p:nvPr/>
        </p:nvSpPr>
        <p:spPr>
          <a:xfrm>
            <a:off x="1790691" y="259358"/>
            <a:ext cx="5114804" cy="707886"/>
          </a:xfrm>
          <a:prstGeom prst="rect">
            <a:avLst/>
          </a:prstGeom>
          <a:noFill/>
        </p:spPr>
        <p:txBody>
          <a:bodyPr wrap="square" rtlCol="0">
            <a:spAutoFit/>
          </a:bodyPr>
          <a:lstStyle/>
          <a:p>
            <a:pPr algn="ctr"/>
            <a:r>
              <a:rPr lang="en-US" sz="4000" dirty="0"/>
              <a:t>CONTENTS</a:t>
            </a:r>
          </a:p>
        </p:txBody>
      </p:sp>
    </p:spTree>
    <p:extLst>
      <p:ext uri="{BB962C8B-B14F-4D97-AF65-F5344CB8AC3E}">
        <p14:creationId xmlns:p14="http://schemas.microsoft.com/office/powerpoint/2010/main" val="3653336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66042" y="42688"/>
            <a:ext cx="6877957" cy="2133600"/>
          </a:xfrm>
          <a:prstGeom prst="rect">
            <a:avLst/>
          </a:prstGeom>
        </p:spPr>
      </p:pic>
      <p:pic>
        <p:nvPicPr>
          <p:cNvPr id="3" name="Picture 2"/>
          <p:cNvPicPr>
            <a:picLocks noChangeAspect="1"/>
          </p:cNvPicPr>
          <p:nvPr/>
        </p:nvPicPr>
        <p:blipFill>
          <a:blip r:embed="rId4"/>
          <a:stretch>
            <a:fillRect/>
          </a:stretch>
        </p:blipFill>
        <p:spPr>
          <a:xfrm>
            <a:off x="0" y="5231337"/>
            <a:ext cx="9143999" cy="1623181"/>
          </a:xfrm>
          <a:prstGeom prst="rect">
            <a:avLst/>
          </a:prstGeom>
        </p:spPr>
      </p:pic>
      <p:pic>
        <p:nvPicPr>
          <p:cNvPr id="4" name="Picture 3"/>
          <p:cNvPicPr>
            <a:picLocks noChangeAspect="1"/>
          </p:cNvPicPr>
          <p:nvPr/>
        </p:nvPicPr>
        <p:blipFill>
          <a:blip r:embed="rId5"/>
          <a:stretch>
            <a:fillRect/>
          </a:stretch>
        </p:blipFill>
        <p:spPr>
          <a:xfrm>
            <a:off x="2209043" y="2176287"/>
            <a:ext cx="3467478" cy="3055049"/>
          </a:xfrm>
          <a:prstGeom prst="rect">
            <a:avLst/>
          </a:prstGeom>
        </p:spPr>
      </p:pic>
      <p:pic>
        <p:nvPicPr>
          <p:cNvPr id="5" name="Picture 4"/>
          <p:cNvPicPr>
            <a:picLocks noChangeAspect="1"/>
          </p:cNvPicPr>
          <p:nvPr/>
        </p:nvPicPr>
        <p:blipFill>
          <a:blip r:embed="rId6"/>
          <a:stretch>
            <a:fillRect/>
          </a:stretch>
        </p:blipFill>
        <p:spPr>
          <a:xfrm>
            <a:off x="0" y="3237437"/>
            <a:ext cx="2266043" cy="1993900"/>
          </a:xfrm>
          <a:prstGeom prst="rect">
            <a:avLst/>
          </a:prstGeom>
        </p:spPr>
      </p:pic>
      <p:pic>
        <p:nvPicPr>
          <p:cNvPr id="6" name="Picture 5"/>
          <p:cNvPicPr>
            <a:picLocks noChangeAspect="1"/>
          </p:cNvPicPr>
          <p:nvPr/>
        </p:nvPicPr>
        <p:blipFill>
          <a:blip r:embed="rId7"/>
          <a:stretch>
            <a:fillRect/>
          </a:stretch>
        </p:blipFill>
        <p:spPr>
          <a:xfrm>
            <a:off x="0" y="42688"/>
            <a:ext cx="2266043" cy="3194749"/>
          </a:xfrm>
          <a:prstGeom prst="rect">
            <a:avLst/>
          </a:prstGeom>
        </p:spPr>
      </p:pic>
      <p:pic>
        <p:nvPicPr>
          <p:cNvPr id="7" name="Picture 6"/>
          <p:cNvPicPr>
            <a:picLocks noChangeAspect="1"/>
          </p:cNvPicPr>
          <p:nvPr/>
        </p:nvPicPr>
        <p:blipFill>
          <a:blip r:embed="rId8"/>
          <a:stretch>
            <a:fillRect/>
          </a:stretch>
        </p:blipFill>
        <p:spPr>
          <a:xfrm>
            <a:off x="5676521" y="2176288"/>
            <a:ext cx="3467478" cy="3055048"/>
          </a:xfrm>
          <a:prstGeom prst="rect">
            <a:avLst/>
          </a:prstGeom>
        </p:spPr>
      </p:pic>
    </p:spTree>
    <p:extLst>
      <p:ext uri="{BB962C8B-B14F-4D97-AF65-F5344CB8AC3E}">
        <p14:creationId xmlns:p14="http://schemas.microsoft.com/office/powerpoint/2010/main" val="3898158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rcRect t="586" b="586"/>
          <a:stretch>
            <a:fillRect/>
          </a:stretch>
        </p:blipFill>
        <p:spPr>
          <a:xfrm>
            <a:off x="0" y="1217653"/>
            <a:ext cx="9144000" cy="4902537"/>
          </a:xfrm>
        </p:spPr>
      </p:pic>
      <p:sp>
        <p:nvSpPr>
          <p:cNvPr id="5" name="TextBox 4"/>
          <p:cNvSpPr txBox="1"/>
          <p:nvPr/>
        </p:nvSpPr>
        <p:spPr>
          <a:xfrm>
            <a:off x="130628" y="6313715"/>
            <a:ext cx="5336419" cy="369332"/>
          </a:xfrm>
          <a:prstGeom prst="rect">
            <a:avLst/>
          </a:prstGeom>
          <a:noFill/>
        </p:spPr>
        <p:txBody>
          <a:bodyPr wrap="square" rtlCol="0">
            <a:spAutoFit/>
          </a:bodyPr>
          <a:lstStyle/>
          <a:p>
            <a:r>
              <a:rPr lang="en-US" dirty="0"/>
              <a:t>Al-Hayat Media Centre</a:t>
            </a:r>
          </a:p>
        </p:txBody>
      </p:sp>
      <p:sp>
        <p:nvSpPr>
          <p:cNvPr id="2" name="Rectangle 1"/>
          <p:cNvSpPr/>
          <p:nvPr/>
        </p:nvSpPr>
        <p:spPr>
          <a:xfrm>
            <a:off x="2856420" y="278634"/>
            <a:ext cx="3402569" cy="553998"/>
          </a:xfrm>
          <a:prstGeom prst="rect">
            <a:avLst/>
          </a:prstGeom>
        </p:spPr>
        <p:txBody>
          <a:bodyPr wrap="none">
            <a:spAutoFit/>
          </a:bodyPr>
          <a:lstStyle/>
          <a:p>
            <a:r>
              <a:rPr lang="en-US" sz="3000" b="1" dirty="0"/>
              <a:t>Call of the Caliphate</a:t>
            </a:r>
          </a:p>
        </p:txBody>
      </p:sp>
    </p:spTree>
    <p:extLst>
      <p:ext uri="{BB962C8B-B14F-4D97-AF65-F5344CB8AC3E}">
        <p14:creationId xmlns:p14="http://schemas.microsoft.com/office/powerpoint/2010/main" val="1306952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49157" name="Text Box 5"/>
          <p:cNvSpPr txBox="1">
            <a:spLocks noChangeArrowheads="1"/>
          </p:cNvSpPr>
          <p:nvPr/>
        </p:nvSpPr>
        <p:spPr bwMode="auto">
          <a:xfrm>
            <a:off x="450670" y="3061758"/>
            <a:ext cx="6561032" cy="144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n-US" sz="4400" b="1" dirty="0"/>
              <a:t>Foreign Fighters &amp; </a:t>
            </a:r>
            <a:br>
              <a:rPr lang="en-US" sz="4400" b="1" dirty="0"/>
            </a:br>
            <a:r>
              <a:rPr lang="en-US" sz="4400" b="1" dirty="0"/>
              <a:t>ISIS Propaganda</a:t>
            </a:r>
            <a:endParaRPr lang="en-GB" sz="4400" b="1" dirty="0">
              <a:solidFill>
                <a:srgbClr val="000000"/>
              </a:solidFill>
              <a:latin typeface="Arial" charset="0"/>
              <a:ea typeface="ＭＳ Ｐゴシック" charset="0"/>
              <a:cs typeface="Arial" charset="0"/>
            </a:endParaRPr>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854779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04178" cy="6858000"/>
          </a:xfrm>
          <a:prstGeom prst="rect">
            <a:avLst/>
          </a:prstGeom>
          <a:noFill/>
          <a:ln>
            <a:noFill/>
          </a:ln>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4404178" y="0"/>
            <a:ext cx="4739822" cy="6858000"/>
          </a:xfrm>
          <a:prstGeom prst="rect">
            <a:avLst/>
          </a:prstGeom>
          <a:noFill/>
          <a:ln>
            <a:noFill/>
          </a:ln>
        </p:spPr>
      </p:pic>
    </p:spTree>
    <p:extLst>
      <p:ext uri="{BB962C8B-B14F-4D97-AF65-F5344CB8AC3E}">
        <p14:creationId xmlns:p14="http://schemas.microsoft.com/office/powerpoint/2010/main" val="552869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81428" y="1"/>
            <a:ext cx="8962571" cy="6858000"/>
          </a:xfrm>
          <a:prstGeom prst="rect">
            <a:avLst/>
          </a:prstGeom>
          <a:noFill/>
          <a:ln>
            <a:noFill/>
          </a:ln>
        </p:spPr>
      </p:pic>
    </p:spTree>
    <p:extLst>
      <p:ext uri="{BB962C8B-B14F-4D97-AF65-F5344CB8AC3E}">
        <p14:creationId xmlns:p14="http://schemas.microsoft.com/office/powerpoint/2010/main" val="4001883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9333"/>
            <a:ext cx="8082038" cy="808503"/>
          </a:xfrm>
        </p:spPr>
        <p:txBody>
          <a:bodyPr>
            <a:normAutofit/>
          </a:bodyPr>
          <a:lstStyle/>
          <a:p>
            <a:r>
              <a:rPr lang="en-US" sz="1800" dirty="0"/>
              <a:t>Malaysian Doctor aka ‘Bird of </a:t>
            </a:r>
            <a:r>
              <a:rPr lang="en-US" sz="1800" dirty="0" err="1"/>
              <a:t>Jannah</a:t>
            </a:r>
            <a:r>
              <a:rPr lang="en-US" sz="1800" dirty="0"/>
              <a:t>’</a:t>
            </a:r>
          </a:p>
        </p:txBody>
      </p:sp>
      <p:pic>
        <p:nvPicPr>
          <p:cNvPr id="4" name="Content Placeholder 3"/>
          <p:cNvPicPr>
            <a:picLocks noGrp="1" noChangeAspect="1"/>
          </p:cNvPicPr>
          <p:nvPr>
            <p:ph idx="1"/>
          </p:nvPr>
        </p:nvPicPr>
        <p:blipFill>
          <a:blip r:embed="rId3"/>
          <a:srcRect t="8704" b="8704"/>
          <a:stretch>
            <a:fillRect/>
          </a:stretch>
        </p:blipFill>
        <p:spPr>
          <a:xfrm>
            <a:off x="0" y="373074"/>
            <a:ext cx="9144000" cy="3114426"/>
          </a:xfrm>
        </p:spPr>
      </p:pic>
      <p:pic>
        <p:nvPicPr>
          <p:cNvPr id="5" name="Picture 4"/>
          <p:cNvPicPr>
            <a:picLocks noChangeAspect="1"/>
          </p:cNvPicPr>
          <p:nvPr/>
        </p:nvPicPr>
        <p:blipFill>
          <a:blip r:embed="rId4"/>
          <a:stretch>
            <a:fillRect/>
          </a:stretch>
        </p:blipFill>
        <p:spPr>
          <a:xfrm>
            <a:off x="0" y="3487500"/>
            <a:ext cx="9144000" cy="3370500"/>
          </a:xfrm>
          <a:prstGeom prst="rect">
            <a:avLst/>
          </a:prstGeom>
        </p:spPr>
      </p:pic>
    </p:spTree>
    <p:extLst>
      <p:ext uri="{BB962C8B-B14F-4D97-AF65-F5344CB8AC3E}">
        <p14:creationId xmlns:p14="http://schemas.microsoft.com/office/powerpoint/2010/main" val="1070936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120952" y="133048"/>
            <a:ext cx="4620381" cy="6591905"/>
          </a:xfrm>
          <a:prstGeom prst="rect">
            <a:avLst/>
          </a:prstGeom>
          <a:noFill/>
          <a:ln>
            <a:noFill/>
          </a:ln>
        </p:spPr>
      </p:pic>
      <p:pic>
        <p:nvPicPr>
          <p:cNvPr id="6" name="Picture 5"/>
          <p:cNvPicPr>
            <a:picLocks noChangeAspect="1"/>
          </p:cNvPicPr>
          <p:nvPr/>
        </p:nvPicPr>
        <p:blipFill>
          <a:blip r:embed="rId4"/>
          <a:stretch>
            <a:fillRect/>
          </a:stretch>
        </p:blipFill>
        <p:spPr>
          <a:xfrm>
            <a:off x="4741333" y="133047"/>
            <a:ext cx="4175906" cy="6591905"/>
          </a:xfrm>
          <a:prstGeom prst="rect">
            <a:avLst/>
          </a:prstGeom>
        </p:spPr>
      </p:pic>
    </p:spTree>
    <p:extLst>
      <p:ext uri="{BB962C8B-B14F-4D97-AF65-F5344CB8AC3E}">
        <p14:creationId xmlns:p14="http://schemas.microsoft.com/office/powerpoint/2010/main" val="985319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80A2-E1EA-C046-B7DC-6241C82EE9E3}"/>
              </a:ext>
            </a:extLst>
          </p:cNvPr>
          <p:cNvSpPr>
            <a:spLocks noGrp="1"/>
          </p:cNvSpPr>
          <p:nvPr>
            <p:ph type="title"/>
          </p:nvPr>
        </p:nvSpPr>
        <p:spPr>
          <a:xfrm>
            <a:off x="647700" y="2495550"/>
            <a:ext cx="8229600" cy="1143000"/>
          </a:xfrm>
        </p:spPr>
        <p:txBody>
          <a:bodyPr/>
          <a:lstStyle/>
          <a:p>
            <a:r>
              <a:rPr lang="en-US" b="1" dirty="0"/>
              <a:t>SINGAPORE</a:t>
            </a:r>
          </a:p>
        </p:txBody>
      </p:sp>
    </p:spTree>
    <p:extLst>
      <p:ext uri="{BB962C8B-B14F-4D97-AF65-F5344CB8AC3E}">
        <p14:creationId xmlns:p14="http://schemas.microsoft.com/office/powerpoint/2010/main" val="1719438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t>JI arrests/Yishun MRT (2001)</a:t>
            </a:r>
          </a:p>
        </p:txBody>
      </p:sp>
      <p:pic>
        <p:nvPicPr>
          <p:cNvPr id="4" name="Picture 3"/>
          <p:cNvPicPr>
            <a:picLocks noChangeAspect="1"/>
          </p:cNvPicPr>
          <p:nvPr/>
        </p:nvPicPr>
        <p:blipFill>
          <a:blip r:embed="rId3"/>
          <a:stretch>
            <a:fillRect/>
          </a:stretch>
        </p:blipFill>
        <p:spPr>
          <a:xfrm>
            <a:off x="287868" y="1606053"/>
            <a:ext cx="4267200" cy="4422214"/>
          </a:xfrm>
          <a:prstGeom prst="rect">
            <a:avLst/>
          </a:prstGeom>
        </p:spPr>
      </p:pic>
      <p:pic>
        <p:nvPicPr>
          <p:cNvPr id="3" name="Picture 2" descr="Screen Shot 2018-10-16 at 10.40.1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4033" y="1606053"/>
            <a:ext cx="3797300" cy="4633880"/>
          </a:xfrm>
          <a:prstGeom prst="rect">
            <a:avLst/>
          </a:prstGeom>
        </p:spPr>
      </p:pic>
    </p:spTree>
    <p:extLst>
      <p:ext uri="{BB962C8B-B14F-4D97-AF65-F5344CB8AC3E}">
        <p14:creationId xmlns:p14="http://schemas.microsoft.com/office/powerpoint/2010/main" val="6399899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Singapore Embassies Attack plot (c.2001)</a:t>
            </a:r>
          </a:p>
        </p:txBody>
      </p:sp>
      <p:pic>
        <p:nvPicPr>
          <p:cNvPr id="6" name="Picture 5"/>
          <p:cNvPicPr>
            <a:picLocks noChangeAspect="1"/>
          </p:cNvPicPr>
          <p:nvPr/>
        </p:nvPicPr>
        <p:blipFill>
          <a:blip r:embed="rId3"/>
          <a:stretch>
            <a:fillRect/>
          </a:stretch>
        </p:blipFill>
        <p:spPr>
          <a:xfrm>
            <a:off x="0" y="2298700"/>
            <a:ext cx="9143999" cy="4559300"/>
          </a:xfrm>
          <a:prstGeom prst="rect">
            <a:avLst/>
          </a:prstGeom>
        </p:spPr>
      </p:pic>
    </p:spTree>
    <p:extLst>
      <p:ext uri="{BB962C8B-B14F-4D97-AF65-F5344CB8AC3E}">
        <p14:creationId xmlns:p14="http://schemas.microsoft.com/office/powerpoint/2010/main" val="3929845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14C90-2315-9445-A104-7A245B6E8856}"/>
              </a:ext>
            </a:extLst>
          </p:cNvPr>
          <p:cNvSpPr>
            <a:spLocks noGrp="1"/>
          </p:cNvSpPr>
          <p:nvPr>
            <p:ph type="title"/>
          </p:nvPr>
        </p:nvSpPr>
        <p:spPr>
          <a:xfrm>
            <a:off x="2551580" y="2556483"/>
            <a:ext cx="4709832" cy="994172"/>
          </a:xfrm>
        </p:spPr>
        <p:txBody>
          <a:bodyPr>
            <a:normAutofit fontScale="90000"/>
          </a:bodyPr>
          <a:lstStyle/>
          <a:p>
            <a:r>
              <a:rPr lang="en-US" b="1" i="1" dirty="0"/>
              <a:t>SOUTHEAST ASIA(S)</a:t>
            </a:r>
          </a:p>
        </p:txBody>
      </p:sp>
    </p:spTree>
    <p:extLst>
      <p:ext uri="{BB962C8B-B14F-4D97-AF65-F5344CB8AC3E}">
        <p14:creationId xmlns:p14="http://schemas.microsoft.com/office/powerpoint/2010/main" val="114779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23" y="2440641"/>
            <a:ext cx="8229600" cy="1143000"/>
          </a:xfrm>
        </p:spPr>
        <p:txBody>
          <a:bodyPr>
            <a:normAutofit/>
          </a:bodyPr>
          <a:lstStyle/>
          <a:p>
            <a:r>
              <a:rPr lang="en-US" i="1" dirty="0"/>
              <a:t>SITUATION HAS EVOLVED</a:t>
            </a:r>
          </a:p>
        </p:txBody>
      </p:sp>
    </p:spTree>
    <p:extLst>
      <p:ext uri="{BB962C8B-B14F-4D97-AF65-F5344CB8AC3E}">
        <p14:creationId xmlns:p14="http://schemas.microsoft.com/office/powerpoint/2010/main" val="34206079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22" y="0"/>
            <a:ext cx="8229600" cy="1143000"/>
          </a:xfrm>
        </p:spPr>
        <p:txBody>
          <a:bodyPr>
            <a:normAutofit/>
          </a:bodyPr>
          <a:lstStyle/>
          <a:p>
            <a:r>
              <a:rPr lang="en-US" sz="3000" b="1" dirty="0"/>
              <a:t>“Self-</a:t>
            </a:r>
            <a:r>
              <a:rPr lang="en-US" sz="3000" b="1" dirty="0" err="1"/>
              <a:t>Radicalised</a:t>
            </a:r>
            <a:r>
              <a:rPr lang="en-US" sz="3000" b="1" dirty="0"/>
              <a:t>” Foreign Workers (Jan + May 16)</a:t>
            </a:r>
          </a:p>
        </p:txBody>
      </p:sp>
      <p:pic>
        <p:nvPicPr>
          <p:cNvPr id="4" name="Picture 3"/>
          <p:cNvPicPr>
            <a:picLocks noChangeAspect="1"/>
          </p:cNvPicPr>
          <p:nvPr/>
        </p:nvPicPr>
        <p:blipFill>
          <a:blip r:embed="rId3"/>
          <a:stretch>
            <a:fillRect/>
          </a:stretch>
        </p:blipFill>
        <p:spPr>
          <a:xfrm>
            <a:off x="1" y="1305445"/>
            <a:ext cx="3810184" cy="5292347"/>
          </a:xfrm>
          <a:prstGeom prst="rect">
            <a:avLst/>
          </a:prstGeom>
        </p:spPr>
      </p:pic>
      <p:pic>
        <p:nvPicPr>
          <p:cNvPr id="8" name="Picture 7"/>
          <p:cNvPicPr>
            <a:picLocks noChangeAspect="1"/>
          </p:cNvPicPr>
          <p:nvPr/>
        </p:nvPicPr>
        <p:blipFill>
          <a:blip r:embed="rId4"/>
          <a:stretch>
            <a:fillRect/>
          </a:stretch>
        </p:blipFill>
        <p:spPr>
          <a:xfrm>
            <a:off x="3951302" y="1305445"/>
            <a:ext cx="5192698" cy="5292347"/>
          </a:xfrm>
          <a:prstGeom prst="rect">
            <a:avLst/>
          </a:prstGeom>
        </p:spPr>
      </p:pic>
    </p:spTree>
    <p:extLst>
      <p:ext uri="{BB962C8B-B14F-4D97-AF65-F5344CB8AC3E}">
        <p14:creationId xmlns:p14="http://schemas.microsoft.com/office/powerpoint/2010/main" val="2939608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4-19 at 9.32.4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826361" cy="6858000"/>
          </a:xfrm>
          <a:prstGeom prst="rect">
            <a:avLst/>
          </a:prstGeom>
        </p:spPr>
      </p:pic>
      <p:pic>
        <p:nvPicPr>
          <p:cNvPr id="5" name="Picture 4" descr="Screen Shot 2018-04-19 at 9.32.5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4033" y="0"/>
            <a:ext cx="5992880" cy="2673847"/>
          </a:xfrm>
          <a:prstGeom prst="rect">
            <a:avLst/>
          </a:prstGeom>
        </p:spPr>
      </p:pic>
      <p:pic>
        <p:nvPicPr>
          <p:cNvPr id="6" name="Picture 5" descr="Screen Shot 2018-04-19 at 9.35.3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6361" y="5197290"/>
            <a:ext cx="5156200" cy="1786424"/>
          </a:xfrm>
          <a:prstGeom prst="rect">
            <a:avLst/>
          </a:prstGeom>
        </p:spPr>
      </p:pic>
      <p:pic>
        <p:nvPicPr>
          <p:cNvPr id="7" name="Picture 6" descr="Screen Shot 2018-04-19 at 9.37.2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6361" y="2673846"/>
            <a:ext cx="5071077" cy="2523443"/>
          </a:xfrm>
          <a:prstGeom prst="rect">
            <a:avLst/>
          </a:prstGeom>
        </p:spPr>
      </p:pic>
      <p:sp>
        <p:nvSpPr>
          <p:cNvPr id="8" name="TextBox 7"/>
          <p:cNvSpPr txBox="1"/>
          <p:nvPr/>
        </p:nvSpPr>
        <p:spPr>
          <a:xfrm>
            <a:off x="0" y="2858512"/>
            <a:ext cx="3709398" cy="369332"/>
          </a:xfrm>
          <a:prstGeom prst="rect">
            <a:avLst/>
          </a:prstGeom>
          <a:solidFill>
            <a:schemeClr val="accent1">
              <a:lumMod val="20000"/>
              <a:lumOff val="80000"/>
            </a:schemeClr>
          </a:solidFill>
        </p:spPr>
        <p:txBody>
          <a:bodyPr wrap="square" rtlCol="0">
            <a:spAutoFit/>
          </a:bodyPr>
          <a:lstStyle/>
          <a:p>
            <a:r>
              <a:rPr lang="en-US" dirty="0"/>
              <a:t>South China Morning Post 22 Dec 16</a:t>
            </a:r>
          </a:p>
        </p:txBody>
      </p:sp>
    </p:spTree>
    <p:extLst>
      <p:ext uri="{BB962C8B-B14F-4D97-AF65-F5344CB8AC3E}">
        <p14:creationId xmlns:p14="http://schemas.microsoft.com/office/powerpoint/2010/main" val="35771446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4067986"/>
            <a:ext cx="9144000" cy="2790013"/>
          </a:xfrm>
          <a:prstGeom prst="rect">
            <a:avLst/>
          </a:prstGeom>
        </p:spPr>
      </p:pic>
      <p:sp>
        <p:nvSpPr>
          <p:cNvPr id="5" name="TextBox 4"/>
          <p:cNvSpPr txBox="1"/>
          <p:nvPr/>
        </p:nvSpPr>
        <p:spPr>
          <a:xfrm>
            <a:off x="1614597" y="369332"/>
            <a:ext cx="6888945" cy="553998"/>
          </a:xfrm>
          <a:prstGeom prst="rect">
            <a:avLst/>
          </a:prstGeom>
          <a:noFill/>
        </p:spPr>
        <p:txBody>
          <a:bodyPr wrap="square" rtlCol="0">
            <a:spAutoFit/>
          </a:bodyPr>
          <a:lstStyle/>
          <a:p>
            <a:r>
              <a:rPr lang="en-US" sz="3000" b="1" dirty="0"/>
              <a:t>Marina Bay Rocket Attack Plot (2016)</a:t>
            </a:r>
          </a:p>
        </p:txBody>
      </p:sp>
      <p:pic>
        <p:nvPicPr>
          <p:cNvPr id="6" name="Picture 5"/>
          <p:cNvPicPr>
            <a:picLocks noChangeAspect="1"/>
          </p:cNvPicPr>
          <p:nvPr/>
        </p:nvPicPr>
        <p:blipFill>
          <a:blip r:embed="rId4"/>
          <a:stretch>
            <a:fillRect/>
          </a:stretch>
        </p:blipFill>
        <p:spPr>
          <a:xfrm>
            <a:off x="0" y="1205329"/>
            <a:ext cx="5059070" cy="2862657"/>
          </a:xfrm>
          <a:prstGeom prst="rect">
            <a:avLst/>
          </a:prstGeom>
        </p:spPr>
      </p:pic>
      <p:pic>
        <p:nvPicPr>
          <p:cNvPr id="7" name="Picture 6"/>
          <p:cNvPicPr>
            <a:picLocks noChangeAspect="1"/>
          </p:cNvPicPr>
          <p:nvPr/>
        </p:nvPicPr>
        <p:blipFill>
          <a:blip r:embed="rId5"/>
          <a:stretch>
            <a:fillRect/>
          </a:stretch>
        </p:blipFill>
        <p:spPr>
          <a:xfrm>
            <a:off x="5059070" y="1205328"/>
            <a:ext cx="4084930" cy="2862657"/>
          </a:xfrm>
          <a:prstGeom prst="rect">
            <a:avLst/>
          </a:prstGeom>
        </p:spPr>
      </p:pic>
    </p:spTree>
    <p:extLst>
      <p:ext uri="{BB962C8B-B14F-4D97-AF65-F5344CB8AC3E}">
        <p14:creationId xmlns:p14="http://schemas.microsoft.com/office/powerpoint/2010/main" val="17762420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4C1E5-D67E-104B-9271-15BEF6F60B7B}"/>
              </a:ext>
            </a:extLst>
          </p:cNvPr>
          <p:cNvSpPr>
            <a:spLocks noGrp="1"/>
          </p:cNvSpPr>
          <p:nvPr>
            <p:ph type="ctrTitle"/>
          </p:nvPr>
        </p:nvSpPr>
        <p:spPr>
          <a:xfrm>
            <a:off x="510410" y="4458427"/>
            <a:ext cx="8123180" cy="2399573"/>
          </a:xfrm>
        </p:spPr>
        <p:txBody>
          <a:bodyPr>
            <a:noAutofit/>
          </a:bodyPr>
          <a:lstStyle/>
          <a:p>
            <a:r>
              <a:rPr lang="en-SG" sz="1400" i="1" dirty="0"/>
              <a:t>There is no doubt that many of the lands of the Muslims are occupied by the infidels and some of them for centuries, from Andalusia to the west and the sides of southern Europe, Central Asia, the Balkans, the Caucasus and the like, to East Turkistan in western China </a:t>
            </a:r>
            <a:r>
              <a:rPr lang="en-SG" sz="1500" b="1" i="1" dirty="0"/>
              <a:t>to many countries of South East Asia, Singapore, and others</a:t>
            </a:r>
            <a:r>
              <a:rPr lang="en-SG" sz="1400" i="1" dirty="0"/>
              <a:t>, and even India, and large parts of them, and others, were all at one time the country of Islam and Dar Islam and then taken by the enemy infidel. Muslims rid themselves of the infidels, and then restore the rest of the land of Islam from the land of Arabs. These must be fought and fought, and whoever is capable of doing so must fight against the law of the unbelievers. Therefore, there is progress for the infidels now (America and its allies) to oppose their submission. Who is doing this jihad? How can we say that jihad is enough?</a:t>
            </a:r>
            <a:endParaRPr lang="en-US" sz="1400" i="1" dirty="0"/>
          </a:p>
        </p:txBody>
      </p:sp>
      <p:sp>
        <p:nvSpPr>
          <p:cNvPr id="3" name="Subtitle 2">
            <a:extLst>
              <a:ext uri="{FF2B5EF4-FFF2-40B4-BE49-F238E27FC236}">
                <a16:creationId xmlns:a16="http://schemas.microsoft.com/office/drawing/2014/main" id="{25F0EC80-9A64-A541-8E04-CC80DF865394}"/>
              </a:ext>
            </a:extLst>
          </p:cNvPr>
          <p:cNvSpPr>
            <a:spLocks noGrp="1"/>
          </p:cNvSpPr>
          <p:nvPr>
            <p:ph type="subTitle" idx="1"/>
          </p:nvPr>
        </p:nvSpPr>
        <p:spPr>
          <a:xfrm>
            <a:off x="7420055" y="1839901"/>
            <a:ext cx="1723946" cy="1241822"/>
          </a:xfrm>
        </p:spPr>
        <p:txBody>
          <a:bodyPr>
            <a:normAutofit fontScale="32500" lnSpcReduction="20000"/>
          </a:bodyPr>
          <a:lstStyle/>
          <a:p>
            <a:r>
              <a:rPr lang="en-SG" b="1" dirty="0" err="1">
                <a:solidFill>
                  <a:schemeClr val="tx1"/>
                </a:solidFill>
              </a:rPr>
              <a:t>Hizb</a:t>
            </a:r>
            <a:r>
              <a:rPr lang="en-SG" b="1" dirty="0">
                <a:solidFill>
                  <a:schemeClr val="tx1"/>
                </a:solidFill>
              </a:rPr>
              <a:t> al-</a:t>
            </a:r>
            <a:r>
              <a:rPr lang="en-SG" b="1" dirty="0" err="1">
                <a:solidFill>
                  <a:schemeClr val="tx1"/>
                </a:solidFill>
              </a:rPr>
              <a:t>Islami</a:t>
            </a:r>
            <a:r>
              <a:rPr lang="en-SG" b="1" dirty="0">
                <a:solidFill>
                  <a:schemeClr val="tx1"/>
                </a:solidFill>
              </a:rPr>
              <a:t> al-</a:t>
            </a:r>
            <a:r>
              <a:rPr lang="en-SG" b="1" dirty="0" err="1">
                <a:solidFill>
                  <a:schemeClr val="tx1"/>
                </a:solidFill>
              </a:rPr>
              <a:t>Turkistani</a:t>
            </a:r>
            <a:r>
              <a:rPr lang="en-SG" b="1" dirty="0">
                <a:solidFill>
                  <a:schemeClr val="tx1"/>
                </a:solidFill>
              </a:rPr>
              <a:t>, "Turkistan al-</a:t>
            </a:r>
            <a:r>
              <a:rPr lang="en-SG" b="1" dirty="0" err="1">
                <a:solidFill>
                  <a:schemeClr val="tx1"/>
                </a:solidFill>
              </a:rPr>
              <a:t>Islamiyyah</a:t>
            </a:r>
            <a:r>
              <a:rPr lang="en-SG" b="1" dirty="0">
                <a:solidFill>
                  <a:schemeClr val="tx1"/>
                </a:solidFill>
              </a:rPr>
              <a:t>", issue 19, page 57, April 2016</a:t>
            </a:r>
          </a:p>
          <a:p>
            <a:endParaRPr lang="en-SG" dirty="0"/>
          </a:p>
          <a:p>
            <a:r>
              <a:rPr lang="en-US" dirty="0">
                <a:solidFill>
                  <a:schemeClr val="tx1"/>
                </a:solidFill>
              </a:rPr>
              <a:t>https://</a:t>
            </a:r>
            <a:r>
              <a:rPr lang="en-US" dirty="0" err="1">
                <a:solidFill>
                  <a:schemeClr val="tx1"/>
                </a:solidFill>
              </a:rPr>
              <a:t>emaad.net</a:t>
            </a:r>
            <a:r>
              <a:rPr lang="en-US" dirty="0">
                <a:solidFill>
                  <a:schemeClr val="tx1"/>
                </a:solidFill>
              </a:rPr>
              <a:t>/</a:t>
            </a:r>
          </a:p>
        </p:txBody>
      </p:sp>
      <p:pic>
        <p:nvPicPr>
          <p:cNvPr id="4" name="Picture 3">
            <a:extLst>
              <a:ext uri="{FF2B5EF4-FFF2-40B4-BE49-F238E27FC236}">
                <a16:creationId xmlns:a16="http://schemas.microsoft.com/office/drawing/2014/main" id="{2169CB5A-111F-B543-ABCF-DDE9B0F32F3F}"/>
              </a:ext>
            </a:extLst>
          </p:cNvPr>
          <p:cNvPicPr>
            <a:picLocks noChangeAspect="1"/>
          </p:cNvPicPr>
          <p:nvPr/>
        </p:nvPicPr>
        <p:blipFill>
          <a:blip r:embed="rId3"/>
          <a:stretch>
            <a:fillRect/>
          </a:stretch>
        </p:blipFill>
        <p:spPr>
          <a:xfrm>
            <a:off x="1" y="0"/>
            <a:ext cx="7420054" cy="4370294"/>
          </a:xfrm>
          <a:prstGeom prst="rect">
            <a:avLst/>
          </a:prstGeom>
        </p:spPr>
      </p:pic>
    </p:spTree>
    <p:extLst>
      <p:ext uri="{BB962C8B-B14F-4D97-AF65-F5344CB8AC3E}">
        <p14:creationId xmlns:p14="http://schemas.microsoft.com/office/powerpoint/2010/main" val="15240787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56295"/>
            <a:ext cx="8229600" cy="1143000"/>
          </a:xfrm>
        </p:spPr>
        <p:txBody>
          <a:bodyPr/>
          <a:lstStyle/>
          <a:p>
            <a:r>
              <a:rPr lang="en-US" i="1" dirty="0"/>
              <a:t>Singapore’s Self-Radicalized</a:t>
            </a:r>
          </a:p>
        </p:txBody>
      </p:sp>
    </p:spTree>
    <p:extLst>
      <p:ext uri="{BB962C8B-B14F-4D97-AF65-F5344CB8AC3E}">
        <p14:creationId xmlns:p14="http://schemas.microsoft.com/office/powerpoint/2010/main" val="21243176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719" y="509155"/>
            <a:ext cx="8618562" cy="857250"/>
          </a:xfrm>
        </p:spPr>
        <p:txBody>
          <a:bodyPr>
            <a:normAutofit/>
          </a:bodyPr>
          <a:lstStyle/>
          <a:p>
            <a:r>
              <a:rPr lang="en-US" sz="3000" b="1" i="1" dirty="0"/>
              <a:t>Situation in Singapore has evolved </a:t>
            </a:r>
            <a:endParaRPr lang="en-US" sz="3000" b="1" i="1" u="sng" dirty="0"/>
          </a:p>
        </p:txBody>
      </p:sp>
      <p:sp>
        <p:nvSpPr>
          <p:cNvPr id="3" name="TextBox 2"/>
          <p:cNvSpPr txBox="1"/>
          <p:nvPr/>
        </p:nvSpPr>
        <p:spPr>
          <a:xfrm>
            <a:off x="262719" y="1594382"/>
            <a:ext cx="8881281" cy="5709255"/>
          </a:xfrm>
          <a:prstGeom prst="rect">
            <a:avLst/>
          </a:prstGeom>
          <a:noFill/>
        </p:spPr>
        <p:txBody>
          <a:bodyPr wrap="square" rtlCol="0">
            <a:spAutoFit/>
          </a:bodyPr>
          <a:lstStyle/>
          <a:p>
            <a:pPr marL="257175" indent="-257175">
              <a:buFont typeface="Arial"/>
              <a:buChar char="•"/>
            </a:pPr>
            <a:r>
              <a:rPr lang="en-US" sz="2000" dirty="0"/>
              <a:t> 93  arrested/detained since Dec 2001; of which </a:t>
            </a:r>
            <a:r>
              <a:rPr lang="en-US" sz="2000" dirty="0" err="1"/>
              <a:t>approx</a:t>
            </a:r>
            <a:r>
              <a:rPr lang="en-US" sz="2000" dirty="0"/>
              <a:t> 72 JI or JI linked.</a:t>
            </a:r>
            <a:r>
              <a:rPr lang="en-SG" sz="2000" dirty="0"/>
              <a:t> </a:t>
            </a:r>
          </a:p>
          <a:p>
            <a:pPr marL="257175" indent="-257175">
              <a:buFont typeface="Arial"/>
              <a:buChar char="•"/>
            </a:pPr>
            <a:r>
              <a:rPr lang="en-SG" sz="2000" dirty="0"/>
              <a:t>Most of terror detainees arrested since 2001 (JI)  released, after they were deemed to have been sufficiently rehabilitated (≈ 85 per cent success rate)</a:t>
            </a:r>
          </a:p>
          <a:p>
            <a:pPr marL="257175" indent="-257175">
              <a:buFont typeface="Arial"/>
              <a:buChar char="•"/>
            </a:pPr>
            <a:r>
              <a:rPr lang="en-SG" sz="2000" dirty="0"/>
              <a:t>11 (?) still in detention</a:t>
            </a:r>
          </a:p>
          <a:p>
            <a:r>
              <a:rPr lang="en-US" sz="2000" dirty="0"/>
              <a:t> </a:t>
            </a:r>
            <a:endParaRPr lang="en-SG" sz="2000" dirty="0"/>
          </a:p>
          <a:p>
            <a:r>
              <a:rPr lang="en-SG" sz="2000" b="1" dirty="0"/>
              <a:t>YOUTH RADICALISATION:</a:t>
            </a:r>
          </a:p>
          <a:p>
            <a:pPr marL="257175" indent="-257175">
              <a:buFont typeface="Arial"/>
              <a:buChar char="•"/>
            </a:pPr>
            <a:r>
              <a:rPr lang="en-SG" sz="2000" dirty="0"/>
              <a:t>Since 2015, the authorities have detained five teens aged between 17 and 19. </a:t>
            </a:r>
          </a:p>
          <a:p>
            <a:r>
              <a:rPr lang="en-SG" sz="2000" i="1" dirty="0"/>
              <a:t>"We find a common thread when we pick them up. A heavy reliance on the Internet, social media, for information, including religious teachings”</a:t>
            </a:r>
          </a:p>
          <a:p>
            <a:r>
              <a:rPr lang="en-SG" sz="2000" i="1" dirty="0"/>
              <a:t> Self-radicalised individuals today face "more complex psychological and social issues" and Singapore is still trying to develop the right tools to rehabilitate them</a:t>
            </a:r>
          </a:p>
          <a:p>
            <a:pPr marL="942975" lvl="2" indent="-257175">
              <a:buFontTx/>
              <a:buChar char="-"/>
            </a:pPr>
            <a:r>
              <a:rPr lang="en-SG" sz="2000" dirty="0"/>
              <a:t>Home Affairs Minister K. Shanmugam (</a:t>
            </a:r>
            <a:r>
              <a:rPr lang="en-SG" sz="2000" i="1" dirty="0"/>
              <a:t>The Straits Times</a:t>
            </a:r>
            <a:r>
              <a:rPr lang="en-SG" sz="2000" dirty="0"/>
              <a:t>, 14 Mar 18).</a:t>
            </a:r>
          </a:p>
          <a:p>
            <a:pPr marL="257175" indent="-257175">
              <a:buFontTx/>
              <a:buChar char="-"/>
            </a:pPr>
            <a:endParaRPr lang="en-US" sz="2000" dirty="0"/>
          </a:p>
          <a:p>
            <a:r>
              <a:rPr lang="en-US" sz="2000" b="1" dirty="0">
                <a:solidFill>
                  <a:srgbClr val="FF0000"/>
                </a:solidFill>
              </a:rPr>
              <a:t> </a:t>
            </a:r>
            <a:r>
              <a:rPr lang="en-SG" sz="2000" b="1" dirty="0">
                <a:solidFill>
                  <a:srgbClr val="FF0000"/>
                </a:solidFill>
              </a:rPr>
              <a:t>To date, just 25 per cent of such self-radicalized  individuals detained since 2007 have been released.</a:t>
            </a:r>
          </a:p>
          <a:p>
            <a:r>
              <a:rPr lang="en-US" sz="2000" dirty="0"/>
              <a:t> </a:t>
            </a:r>
            <a:endParaRPr lang="en-SG" sz="2000" dirty="0"/>
          </a:p>
          <a:p>
            <a:endParaRPr lang="en-SG" sz="1500" dirty="0"/>
          </a:p>
          <a:p>
            <a:endParaRPr lang="en-SG" sz="1500" dirty="0"/>
          </a:p>
          <a:p>
            <a:endParaRPr lang="en-US" sz="1500" dirty="0"/>
          </a:p>
        </p:txBody>
      </p:sp>
    </p:spTree>
    <p:extLst>
      <p:ext uri="{BB962C8B-B14F-4D97-AF65-F5344CB8AC3E}">
        <p14:creationId xmlns:p14="http://schemas.microsoft.com/office/powerpoint/2010/main" val="26069531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56497"/>
            <a:ext cx="8229600" cy="4525963"/>
          </a:xfrm>
        </p:spPr>
        <p:txBody>
          <a:bodyPr>
            <a:normAutofit fontScale="92500" lnSpcReduction="20000"/>
          </a:bodyPr>
          <a:lstStyle/>
          <a:p>
            <a:r>
              <a:rPr lang="en-SG" dirty="0"/>
              <a:t>It used to take around 22 months for people to become radicalised, the timeline has shortened to 9 months in the ISIS era.</a:t>
            </a:r>
          </a:p>
          <a:p>
            <a:endParaRPr lang="en-SG" dirty="0"/>
          </a:p>
          <a:p>
            <a:r>
              <a:rPr lang="en-SG" dirty="0"/>
              <a:t>Eleven individuals were detained under the preventive ISA between 2007-2014.</a:t>
            </a:r>
          </a:p>
          <a:p>
            <a:endParaRPr lang="en-SG" dirty="0"/>
          </a:p>
          <a:p>
            <a:r>
              <a:rPr lang="en-SG" dirty="0"/>
              <a:t>But there has been a significant rise subsequently, </a:t>
            </a:r>
            <a:r>
              <a:rPr lang="en-SG" b="1" dirty="0"/>
              <a:t>with the period from 2015-2019 alone seeing a further 22 radicalised individuals detained.</a:t>
            </a:r>
          </a:p>
          <a:p>
            <a:endParaRPr lang="en-US" dirty="0">
              <a:solidFill>
                <a:srgbClr val="000000"/>
              </a:solidFill>
            </a:endParaRPr>
          </a:p>
        </p:txBody>
      </p:sp>
      <p:sp>
        <p:nvSpPr>
          <p:cNvPr id="4" name="TextBox 3"/>
          <p:cNvSpPr txBox="1"/>
          <p:nvPr/>
        </p:nvSpPr>
        <p:spPr>
          <a:xfrm>
            <a:off x="2568149" y="5503783"/>
            <a:ext cx="6715023" cy="1354217"/>
          </a:xfrm>
          <a:prstGeom prst="rect">
            <a:avLst/>
          </a:prstGeom>
          <a:noFill/>
        </p:spPr>
        <p:txBody>
          <a:bodyPr wrap="square" rtlCol="0">
            <a:spAutoFit/>
          </a:bodyPr>
          <a:lstStyle/>
          <a:p>
            <a:r>
              <a:rPr lang="en-US" sz="2000" i="1" dirty="0"/>
              <a:t>Ministry of Home Affairs Terrorism Threat Assessment Report</a:t>
            </a:r>
            <a:r>
              <a:rPr lang="en-US" sz="2000" dirty="0"/>
              <a:t>, June 2017</a:t>
            </a:r>
          </a:p>
          <a:p>
            <a:endParaRPr lang="en-US" sz="1400" dirty="0"/>
          </a:p>
          <a:p>
            <a:r>
              <a:rPr lang="en-US" sz="1400" dirty="0"/>
              <a:t>https://</a:t>
            </a:r>
            <a:r>
              <a:rPr lang="en-US" sz="1400" dirty="0" err="1"/>
              <a:t>www.mha.gov.sg</a:t>
            </a:r>
            <a:r>
              <a:rPr lang="en-US" sz="1400" dirty="0"/>
              <a:t>/newsroom/press-releases/</a:t>
            </a:r>
            <a:r>
              <a:rPr lang="en-US" sz="1400" dirty="0" err="1"/>
              <a:t>newsroom-detail-page?news</a:t>
            </a:r>
            <a:r>
              <a:rPr lang="en-US" sz="1400" dirty="0"/>
              <a:t>=singapore-terrorism-threat-assessment-report-2017</a:t>
            </a:r>
          </a:p>
        </p:txBody>
      </p:sp>
    </p:spTree>
    <p:extLst>
      <p:ext uri="{BB962C8B-B14F-4D97-AF65-F5344CB8AC3E}">
        <p14:creationId xmlns:p14="http://schemas.microsoft.com/office/powerpoint/2010/main" val="30802056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8-03-27 at 3.01.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99701"/>
            <a:ext cx="3843071" cy="4858299"/>
          </a:xfrm>
          <a:prstGeom prst="rect">
            <a:avLst/>
          </a:prstGeom>
        </p:spPr>
      </p:pic>
      <p:pic>
        <p:nvPicPr>
          <p:cNvPr id="6" name="Picture 5" descr="Screen Shot 2018-03-27 at 3.01.2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3843070" cy="555585"/>
          </a:xfrm>
          <a:prstGeom prst="rect">
            <a:avLst/>
          </a:prstGeom>
        </p:spPr>
      </p:pic>
      <p:pic>
        <p:nvPicPr>
          <p:cNvPr id="8" name="Picture 7" descr="Screen Shot 2018-03-27 at 3.01.5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55585"/>
            <a:ext cx="3843071" cy="1444116"/>
          </a:xfrm>
          <a:prstGeom prst="rect">
            <a:avLst/>
          </a:prstGeom>
        </p:spPr>
      </p:pic>
      <p:pic>
        <p:nvPicPr>
          <p:cNvPr id="9" name="Picture 8" descr="Screen Shot 2018-03-27 at 3.01.38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51620"/>
            <a:ext cx="3200944" cy="280606"/>
          </a:xfrm>
          <a:prstGeom prst="rect">
            <a:avLst/>
          </a:prstGeom>
        </p:spPr>
      </p:pic>
      <p:pic>
        <p:nvPicPr>
          <p:cNvPr id="10" name="Picture 9" descr="Screen Shot 2018-03-27 at 3.04.29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8128" y="4866381"/>
            <a:ext cx="5397008" cy="365369"/>
          </a:xfrm>
          <a:prstGeom prst="rect">
            <a:avLst/>
          </a:prstGeom>
        </p:spPr>
      </p:pic>
      <p:pic>
        <p:nvPicPr>
          <p:cNvPr id="12" name="Picture 11" descr="Screen Shot 2018-03-27 at 3.05.30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93451" y="0"/>
            <a:ext cx="5150549" cy="2072231"/>
          </a:xfrm>
          <a:prstGeom prst="rect">
            <a:avLst/>
          </a:prstGeom>
        </p:spPr>
      </p:pic>
      <p:pic>
        <p:nvPicPr>
          <p:cNvPr id="13" name="Picture 12" descr="Screen Shot 2018-03-27 at 3.05.36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93451" y="2072231"/>
            <a:ext cx="5150550" cy="2172501"/>
          </a:xfrm>
          <a:prstGeom prst="rect">
            <a:avLst/>
          </a:prstGeom>
        </p:spPr>
      </p:pic>
      <p:pic>
        <p:nvPicPr>
          <p:cNvPr id="14" name="Picture 13" descr="Screen Shot 2018-03-27 at 3.06.16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93451" y="4244732"/>
            <a:ext cx="5150549" cy="2613268"/>
          </a:xfrm>
          <a:prstGeom prst="rect">
            <a:avLst/>
          </a:prstGeom>
        </p:spPr>
      </p:pic>
      <p:pic>
        <p:nvPicPr>
          <p:cNvPr id="15" name="Picture 14" descr="Screen Shot 2018-03-27 at 3.12.30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1672529"/>
            <a:ext cx="852424" cy="327172"/>
          </a:xfrm>
          <a:prstGeom prst="rect">
            <a:avLst/>
          </a:prstGeom>
        </p:spPr>
      </p:pic>
      <p:cxnSp>
        <p:nvCxnSpPr>
          <p:cNvPr id="3" name="Straight Connector 2">
            <a:extLst>
              <a:ext uri="{FF2B5EF4-FFF2-40B4-BE49-F238E27FC236}">
                <a16:creationId xmlns:a16="http://schemas.microsoft.com/office/drawing/2014/main" id="{9F072C14-A479-ED4E-94FF-35B7388E3D36}"/>
              </a:ext>
            </a:extLst>
          </p:cNvPr>
          <p:cNvCxnSpPr/>
          <p:nvPr/>
        </p:nvCxnSpPr>
        <p:spPr>
          <a:xfrm>
            <a:off x="4133850" y="2476500"/>
            <a:ext cx="48387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43FF9020-FEC1-BE44-8300-9D90794DC9D4}"/>
              </a:ext>
            </a:extLst>
          </p:cNvPr>
          <p:cNvCxnSpPr>
            <a:cxnSpLocks/>
          </p:cNvCxnSpPr>
          <p:nvPr/>
        </p:nvCxnSpPr>
        <p:spPr>
          <a:xfrm>
            <a:off x="4133850" y="2727568"/>
            <a:ext cx="2514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06590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4-10 at 4.21.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2577"/>
            <a:ext cx="9144000" cy="5485423"/>
          </a:xfrm>
          <a:prstGeom prst="rect">
            <a:avLst/>
          </a:prstGeom>
        </p:spPr>
      </p:pic>
      <p:sp>
        <p:nvSpPr>
          <p:cNvPr id="4" name="Title 1"/>
          <p:cNvSpPr txBox="1">
            <a:spLocks/>
          </p:cNvSpPr>
          <p:nvPr/>
        </p:nvSpPr>
        <p:spPr>
          <a:xfrm>
            <a:off x="554892" y="229577"/>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Self-</a:t>
            </a:r>
            <a:r>
              <a:rPr lang="en-US" dirty="0" err="1"/>
              <a:t>radicalisation</a:t>
            </a:r>
            <a:r>
              <a:rPr lang="en-US" dirty="0"/>
              <a:t> /DIY attacks</a:t>
            </a:r>
          </a:p>
        </p:txBody>
      </p:sp>
    </p:spTree>
    <p:extLst>
      <p:ext uri="{BB962C8B-B14F-4D97-AF65-F5344CB8AC3E}">
        <p14:creationId xmlns:p14="http://schemas.microsoft.com/office/powerpoint/2010/main" val="3286059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CB293-C006-B14B-9D97-CD4BD690590E}"/>
              </a:ext>
            </a:extLst>
          </p:cNvPr>
          <p:cNvSpPr>
            <a:spLocks noGrp="1"/>
          </p:cNvSpPr>
          <p:nvPr>
            <p:ph type="title"/>
          </p:nvPr>
        </p:nvSpPr>
        <p:spPr>
          <a:xfrm>
            <a:off x="457200" y="19050"/>
            <a:ext cx="8229600" cy="1143000"/>
          </a:xfrm>
        </p:spPr>
        <p:txBody>
          <a:bodyPr/>
          <a:lstStyle/>
          <a:p>
            <a:r>
              <a:rPr lang="en-US" dirty="0"/>
              <a:t>Southeast Asia</a:t>
            </a:r>
          </a:p>
        </p:txBody>
      </p:sp>
      <p:pic>
        <p:nvPicPr>
          <p:cNvPr id="5" name="Content Placeholder 4">
            <a:extLst>
              <a:ext uri="{FF2B5EF4-FFF2-40B4-BE49-F238E27FC236}">
                <a16:creationId xmlns:a16="http://schemas.microsoft.com/office/drawing/2014/main" id="{C4CA69F9-8EC7-5D4E-8078-935C7CDFB853}"/>
              </a:ext>
            </a:extLst>
          </p:cNvPr>
          <p:cNvPicPr>
            <a:picLocks noGrp="1" noChangeAspect="1"/>
          </p:cNvPicPr>
          <p:nvPr>
            <p:ph idx="1"/>
          </p:nvPr>
        </p:nvPicPr>
        <p:blipFill>
          <a:blip r:embed="rId3"/>
          <a:stretch>
            <a:fillRect/>
          </a:stretch>
        </p:blipFill>
        <p:spPr>
          <a:xfrm>
            <a:off x="0" y="1162050"/>
            <a:ext cx="9144000" cy="5695950"/>
          </a:xfrm>
        </p:spPr>
      </p:pic>
    </p:spTree>
    <p:extLst>
      <p:ext uri="{BB962C8B-B14F-4D97-AF65-F5344CB8AC3E}">
        <p14:creationId xmlns:p14="http://schemas.microsoft.com/office/powerpoint/2010/main" val="27692919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01"/>
            <a:ext cx="8229600" cy="1143000"/>
          </a:xfrm>
        </p:spPr>
        <p:txBody>
          <a:bodyPr/>
          <a:lstStyle/>
          <a:p>
            <a:r>
              <a:rPr lang="en-US" dirty="0"/>
              <a:t>Self-</a:t>
            </a:r>
            <a:r>
              <a:rPr lang="en-US" dirty="0" err="1"/>
              <a:t>Radicalisation</a:t>
            </a:r>
            <a:endParaRPr lang="en-US" dirty="0"/>
          </a:p>
        </p:txBody>
      </p:sp>
      <p:pic>
        <p:nvPicPr>
          <p:cNvPr id="4" name="Picture 3" descr="Screen Shot 2016-04-11 at 5.05.1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2377"/>
            <a:ext cx="9143999" cy="5965623"/>
          </a:xfrm>
          <a:prstGeom prst="rect">
            <a:avLst/>
          </a:prstGeom>
        </p:spPr>
      </p:pic>
    </p:spTree>
    <p:extLst>
      <p:ext uri="{BB962C8B-B14F-4D97-AF65-F5344CB8AC3E}">
        <p14:creationId xmlns:p14="http://schemas.microsoft.com/office/powerpoint/2010/main" val="2358332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creen Shot 2018-04-25 at 1.48.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4737201" cy="1235598"/>
          </a:xfrm>
          <a:prstGeom prst="rect">
            <a:avLst/>
          </a:prstGeom>
        </p:spPr>
      </p:pic>
      <p:pic>
        <p:nvPicPr>
          <p:cNvPr id="5" name="Picture 4" descr="Screen Shot 2018-04-25 at 1.51.5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63988"/>
            <a:ext cx="4737201" cy="2762935"/>
          </a:xfrm>
          <a:prstGeom prst="rect">
            <a:avLst/>
          </a:prstGeom>
        </p:spPr>
      </p:pic>
      <p:pic>
        <p:nvPicPr>
          <p:cNvPr id="6" name="Picture 5" descr="Screen Shot 2018-04-25 at 1.52.2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55" y="3826923"/>
            <a:ext cx="4805856" cy="3031077"/>
          </a:xfrm>
          <a:prstGeom prst="rect">
            <a:avLst/>
          </a:prstGeom>
        </p:spPr>
      </p:pic>
      <p:pic>
        <p:nvPicPr>
          <p:cNvPr id="7" name="Picture 6" descr="Screen Shot 2018-04-25 at 1.53.2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0330" y="1"/>
            <a:ext cx="4183670" cy="1681786"/>
          </a:xfrm>
          <a:prstGeom prst="rect">
            <a:avLst/>
          </a:prstGeom>
        </p:spPr>
      </p:pic>
      <p:pic>
        <p:nvPicPr>
          <p:cNvPr id="8" name="Picture 7" descr="Screen Shot 2018-04-25 at 1.54.01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0329" y="1681787"/>
            <a:ext cx="4183671" cy="2374618"/>
          </a:xfrm>
          <a:prstGeom prst="rect">
            <a:avLst/>
          </a:prstGeom>
        </p:spPr>
      </p:pic>
    </p:spTree>
    <p:extLst>
      <p:ext uri="{BB962C8B-B14F-4D97-AF65-F5344CB8AC3E}">
        <p14:creationId xmlns:p14="http://schemas.microsoft.com/office/powerpoint/2010/main" val="11707318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1544"/>
            <a:ext cx="8229600" cy="565897"/>
          </a:xfrm>
        </p:spPr>
        <p:txBody>
          <a:bodyPr>
            <a:normAutofit/>
          </a:bodyPr>
          <a:lstStyle/>
          <a:p>
            <a:r>
              <a:rPr lang="en-US" sz="3000" dirty="0">
                <a:solidFill>
                  <a:schemeClr val="bg1"/>
                </a:solidFill>
              </a:rPr>
              <a:t>MHA’s concerns</a:t>
            </a:r>
          </a:p>
        </p:txBody>
      </p:sp>
      <p:pic>
        <p:nvPicPr>
          <p:cNvPr id="4" name="Picture 3" descr="Screen Shot 2018-04-25 at 1.57.0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6211"/>
            <a:ext cx="4215898" cy="2844033"/>
          </a:xfrm>
          <a:prstGeom prst="rect">
            <a:avLst/>
          </a:prstGeom>
        </p:spPr>
      </p:pic>
      <p:pic>
        <p:nvPicPr>
          <p:cNvPr id="5" name="Picture 4" descr="Screen Shot 2018-04-25 at 1.54.3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20244"/>
            <a:ext cx="4215899" cy="2852977"/>
          </a:xfrm>
          <a:prstGeom prst="rect">
            <a:avLst/>
          </a:prstGeom>
        </p:spPr>
      </p:pic>
      <p:pic>
        <p:nvPicPr>
          <p:cNvPr id="6" name="Picture 5" descr="Screen Shot 2018-04-25 at 1.55.0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473221"/>
            <a:ext cx="4215899" cy="541996"/>
          </a:xfrm>
          <a:prstGeom prst="rect">
            <a:avLst/>
          </a:prstGeom>
        </p:spPr>
      </p:pic>
      <p:pic>
        <p:nvPicPr>
          <p:cNvPr id="7" name="Picture 6" descr="Screen Shot 2018-04-25 at 2.18.27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1595" y="776211"/>
            <a:ext cx="4672405" cy="6184900"/>
          </a:xfrm>
          <a:prstGeom prst="rect">
            <a:avLst/>
          </a:prstGeom>
        </p:spPr>
      </p:pic>
      <p:pic>
        <p:nvPicPr>
          <p:cNvPr id="8" name="Picture 7"/>
          <p:cNvPicPr>
            <a:picLocks noChangeAspect="1"/>
          </p:cNvPicPr>
          <p:nvPr/>
        </p:nvPicPr>
        <p:blipFill>
          <a:blip r:embed="rId7"/>
          <a:stretch>
            <a:fillRect/>
          </a:stretch>
        </p:blipFill>
        <p:spPr>
          <a:xfrm>
            <a:off x="8401667" y="2734379"/>
            <a:ext cx="570266" cy="443234"/>
          </a:xfrm>
          <a:prstGeom prst="rect">
            <a:avLst/>
          </a:prstGeom>
        </p:spPr>
      </p:pic>
    </p:spTree>
    <p:extLst>
      <p:ext uri="{BB962C8B-B14F-4D97-AF65-F5344CB8AC3E}">
        <p14:creationId xmlns:p14="http://schemas.microsoft.com/office/powerpoint/2010/main" val="4165120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conflicts</a:t>
            </a:r>
          </a:p>
        </p:txBody>
      </p:sp>
      <p:pic>
        <p:nvPicPr>
          <p:cNvPr id="4" name="Picture 3" descr="Screen Shot 2016-04-11 at 5.30.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2641600"/>
          </a:xfrm>
          <a:prstGeom prst="rect">
            <a:avLst/>
          </a:prstGeom>
        </p:spPr>
      </p:pic>
      <p:pic>
        <p:nvPicPr>
          <p:cNvPr id="5" name="Picture 4" descr="Screen Shot 2016-04-11 at 5.31.4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08598"/>
            <a:ext cx="9144000" cy="3841402"/>
          </a:xfrm>
          <a:prstGeom prst="rect">
            <a:avLst/>
          </a:prstGeom>
        </p:spPr>
      </p:pic>
      <p:sp>
        <p:nvSpPr>
          <p:cNvPr id="3" name="TextBox 2"/>
          <p:cNvSpPr txBox="1"/>
          <p:nvPr/>
        </p:nvSpPr>
        <p:spPr>
          <a:xfrm>
            <a:off x="4971143" y="6350000"/>
            <a:ext cx="4172857" cy="369332"/>
          </a:xfrm>
          <a:prstGeom prst="rect">
            <a:avLst/>
          </a:prstGeom>
          <a:noFill/>
        </p:spPr>
        <p:txBody>
          <a:bodyPr wrap="square" rtlCol="0">
            <a:spAutoFit/>
          </a:bodyPr>
          <a:lstStyle/>
          <a:p>
            <a:r>
              <a:rPr lang="en-US" dirty="0"/>
              <a:t>Source: </a:t>
            </a:r>
            <a:r>
              <a:rPr lang="en-US" i="1" dirty="0" err="1"/>
              <a:t>ChannelnewsAsia</a:t>
            </a:r>
            <a:r>
              <a:rPr lang="en-US" dirty="0"/>
              <a:t>, 16 Mar 16</a:t>
            </a:r>
          </a:p>
        </p:txBody>
      </p:sp>
      <p:pic>
        <p:nvPicPr>
          <p:cNvPr id="6" name="Picture 5"/>
          <p:cNvPicPr>
            <a:picLocks noChangeAspect="1"/>
          </p:cNvPicPr>
          <p:nvPr/>
        </p:nvPicPr>
        <p:blipFill>
          <a:blip r:embed="rId5"/>
          <a:stretch>
            <a:fillRect/>
          </a:stretch>
        </p:blipFill>
        <p:spPr>
          <a:xfrm>
            <a:off x="8559045" y="3586737"/>
            <a:ext cx="412888" cy="443234"/>
          </a:xfrm>
          <a:prstGeom prst="rect">
            <a:avLst/>
          </a:prstGeom>
        </p:spPr>
      </p:pic>
      <p:pic>
        <p:nvPicPr>
          <p:cNvPr id="7" name="Picture 6">
            <a:extLst>
              <a:ext uri="{FF2B5EF4-FFF2-40B4-BE49-F238E27FC236}">
                <a16:creationId xmlns:a16="http://schemas.microsoft.com/office/drawing/2014/main" id="{A79B3AF4-76E1-AC48-A60F-6EF0A2B055F7}"/>
              </a:ext>
            </a:extLst>
          </p:cNvPr>
          <p:cNvPicPr>
            <a:picLocks noChangeAspect="1"/>
          </p:cNvPicPr>
          <p:nvPr/>
        </p:nvPicPr>
        <p:blipFill>
          <a:blip r:embed="rId5"/>
          <a:stretch>
            <a:fillRect/>
          </a:stretch>
        </p:blipFill>
        <p:spPr>
          <a:xfrm rot="4689328">
            <a:off x="2691645" y="2039445"/>
            <a:ext cx="412888" cy="443234"/>
          </a:xfrm>
          <a:prstGeom prst="rect">
            <a:avLst/>
          </a:prstGeom>
        </p:spPr>
      </p:pic>
    </p:spTree>
    <p:extLst>
      <p:ext uri="{BB962C8B-B14F-4D97-AF65-F5344CB8AC3E}">
        <p14:creationId xmlns:p14="http://schemas.microsoft.com/office/powerpoint/2010/main" val="2265510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Abu </a:t>
            </a:r>
            <a:r>
              <a:rPr lang="en-US" dirty="0" err="1"/>
              <a:t>Uqayl</a:t>
            </a:r>
            <a:br>
              <a:rPr lang="en-US" dirty="0"/>
            </a:br>
            <a:endParaRPr lang="en-US" dirty="0"/>
          </a:p>
        </p:txBody>
      </p:sp>
      <p:pic>
        <p:nvPicPr>
          <p:cNvPr id="6" name="Content Placeholder 5"/>
          <p:cNvPicPr>
            <a:picLocks noGrp="1" noChangeAspect="1"/>
          </p:cNvPicPr>
          <p:nvPr>
            <p:ph idx="1"/>
          </p:nvPr>
        </p:nvPicPr>
        <p:blipFill>
          <a:blip r:embed="rId3"/>
          <a:srcRect l="8179" r="8179"/>
          <a:stretch>
            <a:fillRect/>
          </a:stretch>
        </p:blipFill>
        <p:spPr>
          <a:xfrm>
            <a:off x="0" y="1076111"/>
            <a:ext cx="4565564" cy="5781889"/>
          </a:xfrm>
        </p:spPr>
      </p:pic>
      <p:pic>
        <p:nvPicPr>
          <p:cNvPr id="11" name="Picture 10" descr="Screen Shot 2018-04-25 at 4.16.1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3289" y="1076111"/>
            <a:ext cx="4310711" cy="5781889"/>
          </a:xfrm>
          <a:prstGeom prst="rect">
            <a:avLst/>
          </a:prstGeom>
        </p:spPr>
      </p:pic>
    </p:spTree>
    <p:extLst>
      <p:ext uri="{BB962C8B-B14F-4D97-AF65-F5344CB8AC3E}">
        <p14:creationId xmlns:p14="http://schemas.microsoft.com/office/powerpoint/2010/main" val="18611491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46001" y="2402613"/>
            <a:ext cx="8229600" cy="1143000"/>
          </a:xfrm>
        </p:spPr>
        <p:txBody>
          <a:bodyPr/>
          <a:lstStyle/>
          <a:p>
            <a:r>
              <a:rPr lang="en-US" b="1" dirty="0"/>
              <a:t>WHY?</a:t>
            </a:r>
          </a:p>
        </p:txBody>
      </p:sp>
    </p:spTree>
    <p:extLst>
      <p:ext uri="{BB962C8B-B14F-4D97-AF65-F5344CB8AC3E}">
        <p14:creationId xmlns:p14="http://schemas.microsoft.com/office/powerpoint/2010/main" val="29881994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C5EAA-7008-6846-9F87-54DD18884FF6}"/>
              </a:ext>
            </a:extLst>
          </p:cNvPr>
          <p:cNvSpPr>
            <a:spLocks noGrp="1"/>
          </p:cNvSpPr>
          <p:nvPr>
            <p:ph type="title"/>
          </p:nvPr>
        </p:nvSpPr>
        <p:spPr>
          <a:xfrm>
            <a:off x="292308" y="204761"/>
            <a:ext cx="3511550" cy="608013"/>
          </a:xfrm>
        </p:spPr>
        <p:txBody>
          <a:bodyPr>
            <a:normAutofit fontScale="90000"/>
          </a:bodyPr>
          <a:lstStyle/>
          <a:p>
            <a:r>
              <a:rPr lang="en-US" dirty="0"/>
              <a:t>Singapore : recent cases</a:t>
            </a:r>
          </a:p>
        </p:txBody>
      </p:sp>
      <p:sp>
        <p:nvSpPr>
          <p:cNvPr id="4" name="Rectangle 3">
            <a:extLst>
              <a:ext uri="{FF2B5EF4-FFF2-40B4-BE49-F238E27FC236}">
                <a16:creationId xmlns:a16="http://schemas.microsoft.com/office/drawing/2014/main" id="{348A8D3E-21FE-DB42-BC4D-9CF6F7C93980}"/>
              </a:ext>
            </a:extLst>
          </p:cNvPr>
          <p:cNvSpPr/>
          <p:nvPr/>
        </p:nvSpPr>
        <p:spPr>
          <a:xfrm>
            <a:off x="1055915" y="1583011"/>
            <a:ext cx="7494814" cy="5432256"/>
          </a:xfrm>
          <a:prstGeom prst="rect">
            <a:avLst/>
          </a:prstGeom>
        </p:spPr>
        <p:txBody>
          <a:bodyPr wrap="square">
            <a:spAutoFit/>
          </a:bodyPr>
          <a:lstStyle/>
          <a:p>
            <a:pPr marL="342900" indent="-342900">
              <a:buFont typeface="Arial" panose="020B0604020202020204" pitchFamily="34" charset="0"/>
              <a:buChar char="•"/>
            </a:pPr>
            <a:r>
              <a:rPr lang="en-SG" sz="2500" dirty="0"/>
              <a:t>One youth believed that violence was legitimate and necessary to fulfil God’s obligation for all Muslims to be united in an Islamic caliphate. Violence against Muslims and non‑Muslims who did not agree was justified. </a:t>
            </a:r>
          </a:p>
          <a:p>
            <a:endParaRPr lang="en-SG" sz="2500" dirty="0"/>
          </a:p>
          <a:p>
            <a:pPr marL="342900" indent="-342900">
              <a:buFont typeface="Arial" panose="020B0604020202020204" pitchFamily="34" charset="0"/>
              <a:buChar char="•"/>
            </a:pPr>
            <a:r>
              <a:rPr lang="en-SG" sz="2500" dirty="0"/>
              <a:t>One youth planned to engage in violence in a conflict zone after coming across content concerning Muslims’ suffering in that area: not helping meant that he had failed as a Muslim. He started looking at a range of jihadi websites and came to the conclusion that he had to take up arms to alleviate the plight of Muslims.</a:t>
            </a:r>
          </a:p>
          <a:p>
            <a:r>
              <a:rPr lang="en-SG" sz="2200" dirty="0"/>
              <a:t> </a:t>
            </a:r>
            <a:endParaRPr lang="en-US" sz="2200" dirty="0"/>
          </a:p>
        </p:txBody>
      </p:sp>
    </p:spTree>
    <p:extLst>
      <p:ext uri="{BB962C8B-B14F-4D97-AF65-F5344CB8AC3E}">
        <p14:creationId xmlns:p14="http://schemas.microsoft.com/office/powerpoint/2010/main" val="15529524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BF8B9-F27A-2444-95B6-A0C09915A090}"/>
              </a:ext>
            </a:extLst>
          </p:cNvPr>
          <p:cNvSpPr>
            <a:spLocks noGrp="1"/>
          </p:cNvSpPr>
          <p:nvPr>
            <p:ph type="title"/>
          </p:nvPr>
        </p:nvSpPr>
        <p:spPr>
          <a:xfrm>
            <a:off x="342900" y="-133577"/>
            <a:ext cx="8229600" cy="1143000"/>
          </a:xfrm>
        </p:spPr>
        <p:txBody>
          <a:bodyPr/>
          <a:lstStyle/>
          <a:p>
            <a:r>
              <a:rPr lang="en-US" dirty="0"/>
              <a:t>Recent cases (II)</a:t>
            </a:r>
          </a:p>
        </p:txBody>
      </p:sp>
      <p:sp>
        <p:nvSpPr>
          <p:cNvPr id="3" name="Content Placeholder 2">
            <a:extLst>
              <a:ext uri="{FF2B5EF4-FFF2-40B4-BE49-F238E27FC236}">
                <a16:creationId xmlns:a16="http://schemas.microsoft.com/office/drawing/2014/main" id="{CB7B34C6-916D-8743-B943-5DF98F257DD6}"/>
              </a:ext>
            </a:extLst>
          </p:cNvPr>
          <p:cNvSpPr>
            <a:spLocks noGrp="1"/>
          </p:cNvSpPr>
          <p:nvPr>
            <p:ph idx="1"/>
          </p:nvPr>
        </p:nvSpPr>
        <p:spPr>
          <a:xfrm>
            <a:off x="342900" y="857022"/>
            <a:ext cx="8229600" cy="6000977"/>
          </a:xfrm>
        </p:spPr>
        <p:txBody>
          <a:bodyPr>
            <a:normAutofit fontScale="85000" lnSpcReduction="20000"/>
          </a:bodyPr>
          <a:lstStyle/>
          <a:p>
            <a:r>
              <a:rPr lang="en-SG" dirty="0"/>
              <a:t>Factors  might include family conflicts, difficulties in school or other life stressors. Some youths seek meaning and certitude. </a:t>
            </a:r>
          </a:p>
          <a:p>
            <a:r>
              <a:rPr lang="en-SG" dirty="0"/>
              <a:t>Some display poor coping strategies in connection to issues with school, relationships or financial problems. Rather than seeking guidance or social support, some choose to get involved with IS. Making plans to join IS is an avoidance strategy instead of thinking and solving the problem at hand: ‘a pattern that was found suggested the utilisation of poor coping strategies in dealing with problems. </a:t>
            </a:r>
          </a:p>
          <a:p>
            <a:r>
              <a:rPr lang="en-SG" dirty="0"/>
              <a:t>Common avoidance coping strategies observed in local radicalised youths are the tendency to engage in behavioural attempts to get involved in substitute activities as a way of either creating new sources of satisfaction in their lives or as a way to distract from the stressor.</a:t>
            </a:r>
            <a:endParaRPr lang="en-US" dirty="0"/>
          </a:p>
        </p:txBody>
      </p:sp>
    </p:spTree>
    <p:extLst>
      <p:ext uri="{BB962C8B-B14F-4D97-AF65-F5344CB8AC3E}">
        <p14:creationId xmlns:p14="http://schemas.microsoft.com/office/powerpoint/2010/main" val="5117474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rcRect t="12417" b="12417"/>
          <a:stretch>
            <a:fillRect/>
          </a:stretch>
        </p:blipFill>
        <p:spPr>
          <a:xfrm>
            <a:off x="0" y="871768"/>
            <a:ext cx="9144000" cy="3220103"/>
          </a:xfrm>
        </p:spPr>
      </p:pic>
      <p:pic>
        <p:nvPicPr>
          <p:cNvPr id="6" name="Picture 5"/>
          <p:cNvPicPr>
            <a:picLocks noChangeAspect="1"/>
          </p:cNvPicPr>
          <p:nvPr/>
        </p:nvPicPr>
        <p:blipFill>
          <a:blip r:embed="rId4"/>
          <a:stretch>
            <a:fillRect/>
          </a:stretch>
        </p:blipFill>
        <p:spPr>
          <a:xfrm>
            <a:off x="0" y="4091871"/>
            <a:ext cx="9144000" cy="2766129"/>
          </a:xfrm>
          <a:prstGeom prst="rect">
            <a:avLst/>
          </a:prstGeom>
        </p:spPr>
      </p:pic>
      <p:sp>
        <p:nvSpPr>
          <p:cNvPr id="2" name="TextBox 1"/>
          <p:cNvSpPr txBox="1"/>
          <p:nvPr/>
        </p:nvSpPr>
        <p:spPr>
          <a:xfrm>
            <a:off x="1552172" y="105824"/>
            <a:ext cx="5997030" cy="523220"/>
          </a:xfrm>
          <a:prstGeom prst="rect">
            <a:avLst/>
          </a:prstGeom>
          <a:noFill/>
        </p:spPr>
        <p:txBody>
          <a:bodyPr wrap="square" rtlCol="0">
            <a:spAutoFit/>
          </a:bodyPr>
          <a:lstStyle/>
          <a:p>
            <a:pPr algn="ctr"/>
            <a:r>
              <a:rPr lang="en-US" sz="2800" b="1" dirty="0"/>
              <a:t>The Singapore Way : RRG</a:t>
            </a:r>
          </a:p>
        </p:txBody>
      </p:sp>
    </p:spTree>
    <p:extLst>
      <p:ext uri="{BB962C8B-B14F-4D97-AF65-F5344CB8AC3E}">
        <p14:creationId xmlns:p14="http://schemas.microsoft.com/office/powerpoint/2010/main" val="10495931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RRG and Inter-Agency </a:t>
            </a:r>
            <a:r>
              <a:rPr lang="en-US" dirty="0" err="1"/>
              <a:t>AfterCare</a:t>
            </a:r>
            <a:r>
              <a:rPr lang="en-US" dirty="0"/>
              <a:t> Group (IACG)</a:t>
            </a:r>
          </a:p>
        </p:txBody>
      </p:sp>
      <p:sp>
        <p:nvSpPr>
          <p:cNvPr id="3" name="Content Placeholder 2"/>
          <p:cNvSpPr>
            <a:spLocks noGrp="1"/>
          </p:cNvSpPr>
          <p:nvPr>
            <p:ph idx="1"/>
          </p:nvPr>
        </p:nvSpPr>
        <p:spPr>
          <a:xfrm>
            <a:off x="457200" y="1878521"/>
            <a:ext cx="8229600" cy="4525963"/>
          </a:xfrm>
        </p:spPr>
        <p:txBody>
          <a:bodyPr/>
          <a:lstStyle/>
          <a:p>
            <a:r>
              <a:rPr lang="en-US" dirty="0"/>
              <a:t>Emphasis on helping families of detainee</a:t>
            </a:r>
          </a:p>
          <a:p>
            <a:endParaRPr lang="en-US" dirty="0"/>
          </a:p>
          <a:p>
            <a:r>
              <a:rPr lang="en-US" dirty="0"/>
              <a:t>Important psychological effect on detainee</a:t>
            </a:r>
          </a:p>
          <a:p>
            <a:endParaRPr lang="en-US" dirty="0"/>
          </a:p>
          <a:p>
            <a:r>
              <a:rPr lang="en-US" dirty="0"/>
              <a:t>Preventing family members from falling prey to radical ideology</a:t>
            </a:r>
          </a:p>
        </p:txBody>
      </p:sp>
    </p:spTree>
    <p:extLst>
      <p:ext uri="{BB962C8B-B14F-4D97-AF65-F5344CB8AC3E}">
        <p14:creationId xmlns:p14="http://schemas.microsoft.com/office/powerpoint/2010/main" val="1728908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56786-7391-6542-AF3E-4B126837665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1735047-3359-5244-86EA-CFEA6201E02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FEDB7EB-9B06-484A-8DA5-763C29A3A778}"/>
              </a:ext>
            </a:extLst>
          </p:cNvPr>
          <p:cNvPicPr>
            <a:picLocks noChangeAspect="1"/>
          </p:cNvPicPr>
          <p:nvPr/>
        </p:nvPicPr>
        <p:blipFill>
          <a:blip r:embed="rId3"/>
          <a:stretch>
            <a:fillRect/>
          </a:stretch>
        </p:blipFill>
        <p:spPr>
          <a:xfrm>
            <a:off x="457200" y="1320799"/>
            <a:ext cx="8229600" cy="4805363"/>
          </a:xfrm>
          <a:prstGeom prst="rect">
            <a:avLst/>
          </a:prstGeom>
        </p:spPr>
      </p:pic>
      <p:sp>
        <p:nvSpPr>
          <p:cNvPr id="5" name="TextBox 4">
            <a:extLst>
              <a:ext uri="{FF2B5EF4-FFF2-40B4-BE49-F238E27FC236}">
                <a16:creationId xmlns:a16="http://schemas.microsoft.com/office/drawing/2014/main" id="{30402E70-8040-1342-9C77-E403BC020346}"/>
              </a:ext>
            </a:extLst>
          </p:cNvPr>
          <p:cNvSpPr txBox="1"/>
          <p:nvPr/>
        </p:nvSpPr>
        <p:spPr>
          <a:xfrm>
            <a:off x="3524250" y="6267450"/>
            <a:ext cx="4895850" cy="646331"/>
          </a:xfrm>
          <a:prstGeom prst="rect">
            <a:avLst/>
          </a:prstGeom>
          <a:noFill/>
        </p:spPr>
        <p:txBody>
          <a:bodyPr wrap="square" rtlCol="0">
            <a:spAutoFit/>
          </a:bodyPr>
          <a:lstStyle/>
          <a:p>
            <a:r>
              <a:rPr lang="en-US" dirty="0"/>
              <a:t>Source : https://</a:t>
            </a:r>
            <a:r>
              <a:rPr lang="en-US" dirty="0" err="1"/>
              <a:t>theaseanpost.com</a:t>
            </a:r>
            <a:r>
              <a:rPr lang="en-US" dirty="0"/>
              <a:t>/article/threat-terrorism-southeast-asia-2018</a:t>
            </a:r>
          </a:p>
        </p:txBody>
      </p:sp>
    </p:spTree>
    <p:extLst>
      <p:ext uri="{BB962C8B-B14F-4D97-AF65-F5344CB8AC3E}">
        <p14:creationId xmlns:p14="http://schemas.microsoft.com/office/powerpoint/2010/main" val="891017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2"/>
            <a:ext cx="8229600" cy="1143000"/>
          </a:xfrm>
        </p:spPr>
        <p:txBody>
          <a:bodyPr>
            <a:normAutofit fontScale="90000"/>
          </a:bodyPr>
          <a:lstStyle/>
          <a:p>
            <a:r>
              <a:rPr lang="en-US" dirty="0"/>
              <a:t>Religious Rehabilitation Group (RRG)</a:t>
            </a:r>
          </a:p>
        </p:txBody>
      </p:sp>
      <p:pic>
        <p:nvPicPr>
          <p:cNvPr id="4" name="Picture 3"/>
          <p:cNvPicPr>
            <a:picLocks noChangeAspect="1"/>
          </p:cNvPicPr>
          <p:nvPr/>
        </p:nvPicPr>
        <p:blipFill>
          <a:blip r:embed="rId3"/>
          <a:stretch>
            <a:fillRect/>
          </a:stretch>
        </p:blipFill>
        <p:spPr>
          <a:xfrm>
            <a:off x="0" y="1417638"/>
            <a:ext cx="4122955" cy="5440362"/>
          </a:xfrm>
          <a:prstGeom prst="rect">
            <a:avLst/>
          </a:prstGeom>
        </p:spPr>
      </p:pic>
      <p:sp>
        <p:nvSpPr>
          <p:cNvPr id="5" name="Rectangle 4"/>
          <p:cNvSpPr/>
          <p:nvPr/>
        </p:nvSpPr>
        <p:spPr>
          <a:xfrm>
            <a:off x="4453910" y="1783811"/>
            <a:ext cx="4572000" cy="923330"/>
          </a:xfrm>
          <a:prstGeom prst="rect">
            <a:avLst/>
          </a:prstGeom>
        </p:spPr>
        <p:txBody>
          <a:bodyPr>
            <a:spAutoFit/>
          </a:bodyPr>
          <a:lstStyle/>
          <a:p>
            <a:pPr marL="285750" indent="-285750">
              <a:buFont typeface="Arial"/>
              <a:buChar char="•"/>
            </a:pPr>
            <a:r>
              <a:rPr lang="en-SG" dirty="0"/>
              <a:t>Founded in April 2003 following the arrest and detention of Jemaah Islamiyah members </a:t>
            </a:r>
            <a:endParaRPr lang="en-US" dirty="0"/>
          </a:p>
        </p:txBody>
      </p:sp>
      <p:sp>
        <p:nvSpPr>
          <p:cNvPr id="6" name="Rectangle 5"/>
          <p:cNvSpPr/>
          <p:nvPr/>
        </p:nvSpPr>
        <p:spPr>
          <a:xfrm>
            <a:off x="4453910" y="2925326"/>
            <a:ext cx="4145485" cy="923330"/>
          </a:xfrm>
          <a:prstGeom prst="rect">
            <a:avLst/>
          </a:prstGeom>
        </p:spPr>
        <p:txBody>
          <a:bodyPr wrap="square">
            <a:spAutoFit/>
          </a:bodyPr>
          <a:lstStyle/>
          <a:p>
            <a:pPr marL="285750" indent="-285750">
              <a:buFont typeface="Arial"/>
              <a:buChar char="•"/>
            </a:pPr>
            <a:r>
              <a:rPr lang="en-SG" dirty="0"/>
              <a:t>RRG has performed more than 1,500 counselling sessions, which also extend to the family members of detainees</a:t>
            </a:r>
            <a:endParaRPr lang="en-US" dirty="0"/>
          </a:p>
        </p:txBody>
      </p:sp>
      <p:sp>
        <p:nvSpPr>
          <p:cNvPr id="3" name="Rectangle 2"/>
          <p:cNvSpPr/>
          <p:nvPr/>
        </p:nvSpPr>
        <p:spPr>
          <a:xfrm>
            <a:off x="4520234" y="4179162"/>
            <a:ext cx="4572000" cy="923330"/>
          </a:xfrm>
          <a:prstGeom prst="rect">
            <a:avLst/>
          </a:prstGeom>
        </p:spPr>
        <p:txBody>
          <a:bodyPr>
            <a:spAutoFit/>
          </a:bodyPr>
          <a:lstStyle/>
          <a:p>
            <a:pPr marL="285750" indent="-285750">
              <a:buFont typeface="Arial"/>
              <a:buChar char="•"/>
            </a:pPr>
            <a:r>
              <a:rPr lang="en-SG" dirty="0"/>
              <a:t>In collaboration with other agencies, RRG conducts workshops and seminars at schools and mosques.</a:t>
            </a:r>
            <a:endParaRPr lang="en-US" dirty="0"/>
          </a:p>
        </p:txBody>
      </p:sp>
      <p:sp>
        <p:nvSpPr>
          <p:cNvPr id="7" name="Rectangle 6"/>
          <p:cNvSpPr/>
          <p:nvPr/>
        </p:nvSpPr>
        <p:spPr>
          <a:xfrm>
            <a:off x="4572000" y="5358065"/>
            <a:ext cx="4572000" cy="646331"/>
          </a:xfrm>
          <a:prstGeom prst="rect">
            <a:avLst/>
          </a:prstGeom>
        </p:spPr>
        <p:txBody>
          <a:bodyPr>
            <a:spAutoFit/>
          </a:bodyPr>
          <a:lstStyle/>
          <a:p>
            <a:pPr marL="285750" indent="-285750">
              <a:buFont typeface="Arial"/>
              <a:buChar char="•"/>
            </a:pPr>
            <a:r>
              <a:rPr lang="en-SG" dirty="0"/>
              <a:t>Next stage : the online narrative/counternarrative challenge</a:t>
            </a:r>
            <a:endParaRPr lang="en-US" dirty="0"/>
          </a:p>
        </p:txBody>
      </p:sp>
    </p:spTree>
    <p:extLst>
      <p:ext uri="{BB962C8B-B14F-4D97-AF65-F5344CB8AC3E}">
        <p14:creationId xmlns:p14="http://schemas.microsoft.com/office/powerpoint/2010/main" val="28467735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6862"/>
            <a:ext cx="8229600" cy="1143000"/>
          </a:xfrm>
        </p:spPr>
        <p:txBody>
          <a:bodyPr/>
          <a:lstStyle/>
          <a:p>
            <a:r>
              <a:rPr lang="en-US" dirty="0"/>
              <a:t>Other Examples of RRG work</a:t>
            </a:r>
          </a:p>
        </p:txBody>
      </p:sp>
      <p:sp>
        <p:nvSpPr>
          <p:cNvPr id="3" name="Content Placeholder 2"/>
          <p:cNvSpPr>
            <a:spLocks noGrp="1"/>
          </p:cNvSpPr>
          <p:nvPr>
            <p:ph idx="1"/>
          </p:nvPr>
        </p:nvSpPr>
        <p:spPr>
          <a:xfrm>
            <a:off x="457200" y="846138"/>
            <a:ext cx="8229600" cy="6216254"/>
          </a:xfrm>
        </p:spPr>
        <p:txBody>
          <a:bodyPr>
            <a:normAutofit fontScale="62500" lnSpcReduction="20000"/>
          </a:bodyPr>
          <a:lstStyle/>
          <a:p>
            <a:r>
              <a:rPr lang="en-SG" dirty="0"/>
              <a:t>Religious counsellors save two secondary schoolboys from further radicalisation </a:t>
            </a:r>
            <a:r>
              <a:rPr lang="en-US" dirty="0"/>
              <a:t>One developed an interest in global affairs involving Muslims and became convinced of the need to migrate to an Islamic caliphate. Another penned pro-Islamic State (IS) slogans in his school books that were discovered by his father</a:t>
            </a:r>
          </a:p>
          <a:p>
            <a:endParaRPr lang="en-SG" b="1" dirty="0"/>
          </a:p>
          <a:p>
            <a:r>
              <a:rPr lang="en-SG" dirty="0"/>
              <a:t>In both cases, which involved secondary schoolboys, relatives and friends became concerned enough to alert the Religious Rehabilitation Group (RRG). The boys met with RRG counsellors, who explained religious concepts and the IS’ violent ideology to them.</a:t>
            </a:r>
          </a:p>
          <a:p>
            <a:endParaRPr lang="en-SG" dirty="0"/>
          </a:p>
          <a:p>
            <a:r>
              <a:rPr lang="en-US" dirty="0"/>
              <a:t>The secondary schoolboys felt they benefited from the sessions with RRG </a:t>
            </a:r>
            <a:r>
              <a:rPr lang="en-US" dirty="0" err="1"/>
              <a:t>counsellors</a:t>
            </a:r>
            <a:r>
              <a:rPr lang="en-US" dirty="0"/>
              <a:t> and </a:t>
            </a:r>
            <a:r>
              <a:rPr lang="en-US" dirty="0" err="1"/>
              <a:t>realised</a:t>
            </a:r>
            <a:r>
              <a:rPr lang="en-US" dirty="0"/>
              <a:t> the danger of supporting ISIS</a:t>
            </a:r>
          </a:p>
          <a:p>
            <a:endParaRPr lang="en-US" dirty="0"/>
          </a:p>
          <a:p>
            <a:r>
              <a:rPr lang="en-SG" dirty="0"/>
              <a:t>Another case was of a wife who noticed her husband becoming more vocal about a much stricter form of Islam, holding the exclusivist view that loyalty could only be given to God and Muslims. She confided in her relative, who approached RRG for advice. The wife spoke a few times over the phone with a counsellor on how she could advise her husband not to hold such extreme religious views.</a:t>
            </a:r>
          </a:p>
          <a:p>
            <a:endParaRPr lang="en-US" dirty="0"/>
          </a:p>
        </p:txBody>
      </p:sp>
    </p:spTree>
    <p:extLst>
      <p:ext uri="{BB962C8B-B14F-4D97-AF65-F5344CB8AC3E}">
        <p14:creationId xmlns:p14="http://schemas.microsoft.com/office/powerpoint/2010/main" val="38719458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RRG’s Challenges : Self radicalization</a:t>
            </a:r>
          </a:p>
          <a:p>
            <a:endParaRPr lang="en-US" dirty="0"/>
          </a:p>
          <a:p>
            <a:r>
              <a:rPr lang="en-US" dirty="0"/>
              <a:t>RRG has to adapt (from dealing with groups to self-radicalized individuals)</a:t>
            </a:r>
          </a:p>
          <a:p>
            <a:endParaRPr lang="en-US" dirty="0"/>
          </a:p>
          <a:p>
            <a:r>
              <a:rPr lang="en-US" dirty="0"/>
              <a:t>Dealing with cyberspace</a:t>
            </a:r>
          </a:p>
          <a:p>
            <a:endParaRPr lang="en-US" dirty="0"/>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21677866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D5AB3-49F0-0847-9A8E-BE339C5A5B9C}"/>
              </a:ext>
            </a:extLst>
          </p:cNvPr>
          <p:cNvSpPr>
            <a:spLocks noGrp="1"/>
          </p:cNvSpPr>
          <p:nvPr>
            <p:ph type="title"/>
          </p:nvPr>
        </p:nvSpPr>
        <p:spPr>
          <a:xfrm>
            <a:off x="457200" y="2286000"/>
            <a:ext cx="8229600" cy="1143000"/>
          </a:xfrm>
        </p:spPr>
        <p:txBody>
          <a:bodyPr/>
          <a:lstStyle/>
          <a:p>
            <a:r>
              <a:rPr lang="en-US" b="1" i="1" dirty="0"/>
              <a:t>New </a:t>
            </a:r>
            <a:r>
              <a:rPr lang="en-US" b="1" i="1" dirty="0" err="1"/>
              <a:t>Radicalisations</a:t>
            </a:r>
            <a:endParaRPr lang="en-US" b="1" i="1" dirty="0"/>
          </a:p>
        </p:txBody>
      </p:sp>
    </p:spTree>
    <p:extLst>
      <p:ext uri="{BB962C8B-B14F-4D97-AF65-F5344CB8AC3E}">
        <p14:creationId xmlns:p14="http://schemas.microsoft.com/office/powerpoint/2010/main" val="8527887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4-19 at 9.16.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325091" cy="1169808"/>
          </a:xfrm>
          <a:prstGeom prst="rect">
            <a:avLst/>
          </a:prstGeom>
        </p:spPr>
      </p:pic>
      <p:pic>
        <p:nvPicPr>
          <p:cNvPr id="5" name="Picture 4" descr="Screen Shot 2018-04-19 at 9.16.4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69808"/>
            <a:ext cx="9144000" cy="5688192"/>
          </a:xfrm>
          <a:prstGeom prst="rect">
            <a:avLst/>
          </a:prstGeom>
        </p:spPr>
      </p:pic>
      <p:pic>
        <p:nvPicPr>
          <p:cNvPr id="6" name="Picture 5" descr="Screen Shot 2018-04-19 at 9.16.5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5091" y="0"/>
            <a:ext cx="5818908" cy="1169808"/>
          </a:xfrm>
          <a:prstGeom prst="rect">
            <a:avLst/>
          </a:prstGeom>
        </p:spPr>
      </p:pic>
    </p:spTree>
    <p:extLst>
      <p:ext uri="{BB962C8B-B14F-4D97-AF65-F5344CB8AC3E}">
        <p14:creationId xmlns:p14="http://schemas.microsoft.com/office/powerpoint/2010/main" val="7382248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E9C450E-C906-3549-B4A5-E67CBC1BDE50}"/>
              </a:ext>
            </a:extLst>
          </p:cNvPr>
          <p:cNvPicPr>
            <a:picLocks noGrp="1" noChangeAspect="1"/>
          </p:cNvPicPr>
          <p:nvPr>
            <p:ph idx="1"/>
          </p:nvPr>
        </p:nvPicPr>
        <p:blipFill>
          <a:blip r:embed="rId3"/>
          <a:stretch>
            <a:fillRect/>
          </a:stretch>
        </p:blipFill>
        <p:spPr>
          <a:xfrm>
            <a:off x="0" y="0"/>
            <a:ext cx="5327650" cy="1824831"/>
          </a:xfrm>
        </p:spPr>
      </p:pic>
      <p:pic>
        <p:nvPicPr>
          <p:cNvPr id="5" name="Picture 4">
            <a:extLst>
              <a:ext uri="{FF2B5EF4-FFF2-40B4-BE49-F238E27FC236}">
                <a16:creationId xmlns:a16="http://schemas.microsoft.com/office/drawing/2014/main" id="{3B5AB08E-4675-3346-A48D-4FD23935F2BE}"/>
              </a:ext>
            </a:extLst>
          </p:cNvPr>
          <p:cNvPicPr>
            <a:picLocks noChangeAspect="1"/>
          </p:cNvPicPr>
          <p:nvPr/>
        </p:nvPicPr>
        <p:blipFill>
          <a:blip r:embed="rId4"/>
          <a:stretch>
            <a:fillRect/>
          </a:stretch>
        </p:blipFill>
        <p:spPr>
          <a:xfrm>
            <a:off x="0" y="1866900"/>
            <a:ext cx="5327650" cy="1695450"/>
          </a:xfrm>
          <a:prstGeom prst="rect">
            <a:avLst/>
          </a:prstGeom>
        </p:spPr>
      </p:pic>
      <p:pic>
        <p:nvPicPr>
          <p:cNvPr id="9" name="Picture 8">
            <a:extLst>
              <a:ext uri="{FF2B5EF4-FFF2-40B4-BE49-F238E27FC236}">
                <a16:creationId xmlns:a16="http://schemas.microsoft.com/office/drawing/2014/main" id="{32027347-A2C2-014C-AA68-A4995DAA5289}"/>
              </a:ext>
            </a:extLst>
          </p:cNvPr>
          <p:cNvPicPr>
            <a:picLocks noChangeAspect="1"/>
          </p:cNvPicPr>
          <p:nvPr/>
        </p:nvPicPr>
        <p:blipFill>
          <a:blip r:embed="rId5"/>
          <a:stretch>
            <a:fillRect/>
          </a:stretch>
        </p:blipFill>
        <p:spPr>
          <a:xfrm>
            <a:off x="0" y="3562351"/>
            <a:ext cx="5327650" cy="3295650"/>
          </a:xfrm>
          <a:prstGeom prst="rect">
            <a:avLst/>
          </a:prstGeom>
        </p:spPr>
      </p:pic>
      <p:sp>
        <p:nvSpPr>
          <p:cNvPr id="10" name="TextBox 9">
            <a:extLst>
              <a:ext uri="{FF2B5EF4-FFF2-40B4-BE49-F238E27FC236}">
                <a16:creationId xmlns:a16="http://schemas.microsoft.com/office/drawing/2014/main" id="{25C1E745-55FD-DB4F-B0E6-756940D32EA0}"/>
              </a:ext>
            </a:extLst>
          </p:cNvPr>
          <p:cNvSpPr txBox="1"/>
          <p:nvPr/>
        </p:nvSpPr>
        <p:spPr>
          <a:xfrm>
            <a:off x="1752600" y="3733800"/>
            <a:ext cx="3238500" cy="1477328"/>
          </a:xfrm>
          <a:prstGeom prst="rect">
            <a:avLst/>
          </a:prstGeom>
          <a:noFill/>
        </p:spPr>
        <p:txBody>
          <a:bodyPr wrap="square" rtlCol="0">
            <a:spAutoFit/>
          </a:bodyPr>
          <a:lstStyle/>
          <a:p>
            <a:r>
              <a:rPr lang="en-US" sz="700" dirty="0"/>
              <a:t>https://</a:t>
            </a:r>
            <a:r>
              <a:rPr lang="en-US" sz="700" dirty="0" err="1"/>
              <a:t>www.straitstimes.com</a:t>
            </a:r>
            <a:r>
              <a:rPr lang="en-US" sz="700" dirty="0"/>
              <a:t>/</a:t>
            </a:r>
            <a:r>
              <a:rPr lang="en-US" sz="700" dirty="0" err="1"/>
              <a:t>singapore</a:t>
            </a:r>
            <a:r>
              <a:rPr lang="en-US" sz="700" dirty="0"/>
              <a:t>/16-year-old-detained-under-isa-for-planning-terrorist-attacks-at-two-mosques-in-singapore</a:t>
            </a:r>
          </a:p>
        </p:txBody>
      </p:sp>
      <p:sp>
        <p:nvSpPr>
          <p:cNvPr id="11" name="TextBox 10">
            <a:extLst>
              <a:ext uri="{FF2B5EF4-FFF2-40B4-BE49-F238E27FC236}">
                <a16:creationId xmlns:a16="http://schemas.microsoft.com/office/drawing/2014/main" id="{4E1D8E7E-69B7-244A-A72A-1A41E37E5C58}"/>
              </a:ext>
            </a:extLst>
          </p:cNvPr>
          <p:cNvSpPr txBox="1"/>
          <p:nvPr/>
        </p:nvSpPr>
        <p:spPr>
          <a:xfrm>
            <a:off x="5848350" y="285750"/>
            <a:ext cx="3086100" cy="3970318"/>
          </a:xfrm>
          <a:prstGeom prst="rect">
            <a:avLst/>
          </a:prstGeom>
          <a:noFill/>
        </p:spPr>
        <p:txBody>
          <a:bodyPr wrap="square" rtlCol="0">
            <a:spAutoFit/>
          </a:bodyPr>
          <a:lstStyle/>
          <a:p>
            <a:r>
              <a:rPr lang="en-US" sz="2400" dirty="0"/>
              <a:t>Right Wing Youth detained December 2020 </a:t>
            </a:r>
          </a:p>
          <a:p>
            <a:endParaRPr lang="en-US" sz="2400" dirty="0"/>
          </a:p>
          <a:p>
            <a:r>
              <a:rPr lang="en-US" sz="2400" dirty="0"/>
              <a:t>- Indian, Protestant</a:t>
            </a:r>
          </a:p>
          <a:p>
            <a:endParaRPr lang="en-US" sz="2400" dirty="0"/>
          </a:p>
          <a:p>
            <a:pPr marL="285750" indent="-285750">
              <a:buFontTx/>
              <a:buChar char="-"/>
            </a:pPr>
            <a:r>
              <a:rPr lang="en-US" sz="2400" dirty="0" err="1"/>
              <a:t>Idolised</a:t>
            </a:r>
            <a:r>
              <a:rPr lang="en-US" sz="2400" dirty="0"/>
              <a:t> Brenton Tarrant</a:t>
            </a:r>
          </a:p>
          <a:p>
            <a:pPr marL="285750" indent="-285750">
              <a:buFontTx/>
              <a:buChar char="-"/>
            </a:pPr>
            <a:endParaRPr lang="en-US" sz="2400" dirty="0"/>
          </a:p>
          <a:p>
            <a:pPr marL="285750" indent="-285750">
              <a:buFontTx/>
              <a:buChar char="-"/>
            </a:pPr>
            <a:r>
              <a:rPr lang="en-US" sz="2400" dirty="0"/>
              <a:t>Planned attacks on same date </a:t>
            </a:r>
          </a:p>
          <a:p>
            <a:pPr marL="285750" indent="-285750">
              <a:buFontTx/>
              <a:buChar char="-"/>
            </a:pPr>
            <a:endParaRPr lang="en-US" sz="2400" dirty="0"/>
          </a:p>
          <a:p>
            <a:pPr marL="285750" indent="-285750">
              <a:buFontTx/>
              <a:buChar char="-"/>
            </a:pPr>
            <a:r>
              <a:rPr lang="en-US" sz="2400" dirty="0"/>
              <a:t>Fascinated by violence</a:t>
            </a:r>
          </a:p>
          <a:p>
            <a:pPr marL="285750" indent="-285750">
              <a:buFontTx/>
              <a:buChar char="-"/>
            </a:pPr>
            <a:endParaRPr lang="en-US" sz="2400" dirty="0"/>
          </a:p>
          <a:p>
            <a:pPr marL="285750" indent="-285750">
              <a:buFontTx/>
              <a:buChar char="-"/>
            </a:pPr>
            <a:r>
              <a:rPr lang="en-US" sz="2400" dirty="0"/>
              <a:t>Fears of “Great Replacement”</a:t>
            </a:r>
          </a:p>
        </p:txBody>
      </p:sp>
    </p:spTree>
    <p:extLst>
      <p:ext uri="{BB962C8B-B14F-4D97-AF65-F5344CB8AC3E}">
        <p14:creationId xmlns:p14="http://schemas.microsoft.com/office/powerpoint/2010/main" val="30430290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C106D-360C-244F-92B7-4A80975EB700}"/>
              </a:ext>
            </a:extLst>
          </p:cNvPr>
          <p:cNvSpPr>
            <a:spLocks noGrp="1"/>
          </p:cNvSpPr>
          <p:nvPr>
            <p:ph type="title"/>
          </p:nvPr>
        </p:nvSpPr>
        <p:spPr>
          <a:xfrm>
            <a:off x="457200" y="2286000"/>
            <a:ext cx="8229600" cy="1143000"/>
          </a:xfrm>
        </p:spPr>
        <p:txBody>
          <a:bodyPr>
            <a:normAutofit/>
          </a:bodyPr>
          <a:lstStyle/>
          <a:p>
            <a:r>
              <a:rPr lang="en-US" dirty="0"/>
              <a:t>Other Perspectives </a:t>
            </a:r>
          </a:p>
        </p:txBody>
      </p:sp>
    </p:spTree>
    <p:extLst>
      <p:ext uri="{BB962C8B-B14F-4D97-AF65-F5344CB8AC3E}">
        <p14:creationId xmlns:p14="http://schemas.microsoft.com/office/powerpoint/2010/main" val="28165570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are some connecting strands?</a:t>
            </a:r>
          </a:p>
        </p:txBody>
      </p:sp>
      <p:sp>
        <p:nvSpPr>
          <p:cNvPr id="3" name="Content Placeholder 2"/>
          <p:cNvSpPr>
            <a:spLocks noGrp="1"/>
          </p:cNvSpPr>
          <p:nvPr>
            <p:ph idx="1"/>
          </p:nvPr>
        </p:nvSpPr>
        <p:spPr/>
        <p:txBody>
          <a:bodyPr>
            <a:normAutofit fontScale="92500"/>
          </a:bodyPr>
          <a:lstStyle/>
          <a:p>
            <a:r>
              <a:rPr lang="en-US" sz="2400" dirty="0"/>
              <a:t>Persecution complex, preserving “authentic” religion/nationality/identity. Fears of extinction of an identity </a:t>
            </a:r>
          </a:p>
          <a:p>
            <a:r>
              <a:rPr lang="en-SG" sz="2400" dirty="0"/>
              <a:t>People who feel that their nation or culture has somehow gone off the rails and that they need to take steps to “protect” it</a:t>
            </a:r>
          </a:p>
          <a:p>
            <a:r>
              <a:rPr lang="en-SG" sz="2400" dirty="0"/>
              <a:t>Lack of </a:t>
            </a:r>
            <a:r>
              <a:rPr lang="en-US" sz="2400" dirty="0"/>
              <a:t>political leadership?</a:t>
            </a:r>
          </a:p>
          <a:p>
            <a:r>
              <a:rPr lang="en-US" sz="2400" dirty="0"/>
              <a:t>What is common between the UK/Europe context, and parts of Asia is that many people in the majoritarian ethnic/religious identify their nation only as that. No place for minorities. </a:t>
            </a:r>
          </a:p>
          <a:p>
            <a:r>
              <a:rPr lang="en-SG" sz="2400" dirty="0"/>
              <a:t>Through their hyperboles and myths, the supremacists fan the insecurity among the already marginalized minority. This in turn pushes the “othered” minorities to huddle around their exclusive symbols. </a:t>
            </a:r>
          </a:p>
          <a:p>
            <a:endParaRPr lang="en-US" dirty="0"/>
          </a:p>
        </p:txBody>
      </p:sp>
    </p:spTree>
    <p:extLst>
      <p:ext uri="{BB962C8B-B14F-4D97-AF65-F5344CB8AC3E}">
        <p14:creationId xmlns:p14="http://schemas.microsoft.com/office/powerpoint/2010/main" val="21548440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3201" y="882266"/>
            <a:ext cx="7780841" cy="630942"/>
          </a:xfrm>
          <a:prstGeom prst="rect">
            <a:avLst/>
          </a:prstGeom>
          <a:noFill/>
        </p:spPr>
        <p:txBody>
          <a:bodyPr wrap="square" rtlCol="0">
            <a:spAutoFit/>
          </a:bodyPr>
          <a:lstStyle/>
          <a:p>
            <a:r>
              <a:rPr lang="en-US" sz="3500" dirty="0"/>
              <a:t>“Manufacture of Offence”</a:t>
            </a:r>
          </a:p>
        </p:txBody>
      </p:sp>
      <p:sp>
        <p:nvSpPr>
          <p:cNvPr id="4" name="Title 1"/>
          <p:cNvSpPr txBox="1">
            <a:spLocks/>
          </p:cNvSpPr>
          <p:nvPr/>
        </p:nvSpPr>
        <p:spPr>
          <a:xfrm>
            <a:off x="203200" y="93209"/>
            <a:ext cx="8686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What are the connecting strands? (II)</a:t>
            </a:r>
          </a:p>
        </p:txBody>
      </p:sp>
      <p:pic>
        <p:nvPicPr>
          <p:cNvPr id="5" name="Picture 4" descr="rts1y90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1904999"/>
            <a:ext cx="3356429" cy="3447143"/>
          </a:xfrm>
          <a:prstGeom prst="rect">
            <a:avLst/>
          </a:prstGeom>
        </p:spPr>
      </p:pic>
      <p:sp>
        <p:nvSpPr>
          <p:cNvPr id="7" name="Rectangle 6"/>
          <p:cNvSpPr/>
          <p:nvPr/>
        </p:nvSpPr>
        <p:spPr>
          <a:xfrm>
            <a:off x="203201" y="5517384"/>
            <a:ext cx="3516086" cy="923330"/>
          </a:xfrm>
          <a:prstGeom prst="rect">
            <a:avLst/>
          </a:prstGeom>
        </p:spPr>
        <p:txBody>
          <a:bodyPr wrap="square">
            <a:spAutoFit/>
          </a:bodyPr>
          <a:lstStyle/>
          <a:p>
            <a:r>
              <a:rPr lang="en-SG" dirty="0"/>
              <a:t>Meiliana, a 44-year-old ethnic Chinese Buddhist, in a Medan court on August 2018</a:t>
            </a:r>
            <a:r>
              <a:rPr lang="en-US" dirty="0"/>
              <a:t> </a:t>
            </a:r>
            <a:endParaRPr lang="en-SG" dirty="0"/>
          </a:p>
        </p:txBody>
      </p:sp>
      <p:pic>
        <p:nvPicPr>
          <p:cNvPr id="8" name="Picture 7" descr="1.2296976_143859778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4429" y="4347168"/>
            <a:ext cx="5279571" cy="2510831"/>
          </a:xfrm>
          <a:prstGeom prst="rect">
            <a:avLst/>
          </a:prstGeom>
        </p:spPr>
      </p:pic>
      <p:pic>
        <p:nvPicPr>
          <p:cNvPr id="9" name="Picture 8" descr="downloa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7000" y="1745343"/>
            <a:ext cx="3863999" cy="2427514"/>
          </a:xfrm>
          <a:prstGeom prst="rect">
            <a:avLst/>
          </a:prstGeom>
        </p:spPr>
      </p:pic>
      <p:sp>
        <p:nvSpPr>
          <p:cNvPr id="10" name="TextBox 9"/>
          <p:cNvSpPr txBox="1"/>
          <p:nvPr/>
        </p:nvSpPr>
        <p:spPr>
          <a:xfrm>
            <a:off x="7800999" y="2020188"/>
            <a:ext cx="1487714" cy="430887"/>
          </a:xfrm>
          <a:prstGeom prst="rect">
            <a:avLst/>
          </a:prstGeom>
          <a:noFill/>
        </p:spPr>
        <p:txBody>
          <a:bodyPr wrap="square" rtlCol="0">
            <a:spAutoFit/>
          </a:bodyPr>
          <a:lstStyle/>
          <a:p>
            <a:r>
              <a:rPr lang="en-US" sz="2200" dirty="0"/>
              <a:t>Asia </a:t>
            </a:r>
            <a:r>
              <a:rPr lang="en-US" sz="2200" dirty="0" err="1"/>
              <a:t>Bibi</a:t>
            </a:r>
            <a:endParaRPr lang="en-US" sz="2200" dirty="0"/>
          </a:p>
        </p:txBody>
      </p:sp>
    </p:spTree>
    <p:extLst>
      <p:ext uri="{BB962C8B-B14F-4D97-AF65-F5344CB8AC3E}">
        <p14:creationId xmlns:p14="http://schemas.microsoft.com/office/powerpoint/2010/main" val="39420204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DA97D-FD39-A449-86F2-EE7087EC5EC4}"/>
              </a:ext>
            </a:extLst>
          </p:cNvPr>
          <p:cNvSpPr>
            <a:spLocks noGrp="1"/>
          </p:cNvSpPr>
          <p:nvPr>
            <p:ph type="title"/>
          </p:nvPr>
        </p:nvSpPr>
        <p:spPr>
          <a:xfrm>
            <a:off x="457200" y="2720181"/>
            <a:ext cx="8229600" cy="1143000"/>
          </a:xfrm>
        </p:spPr>
        <p:txBody>
          <a:bodyPr/>
          <a:lstStyle/>
          <a:p>
            <a:r>
              <a:rPr lang="en-US" dirty="0"/>
              <a:t>The Future/Upstream Initiatives</a:t>
            </a:r>
          </a:p>
        </p:txBody>
      </p:sp>
    </p:spTree>
    <p:extLst>
      <p:ext uri="{BB962C8B-B14F-4D97-AF65-F5344CB8AC3E}">
        <p14:creationId xmlns:p14="http://schemas.microsoft.com/office/powerpoint/2010/main" val="3848838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9D926-4258-FC47-98CB-C1779795C0A8}"/>
              </a:ext>
            </a:extLst>
          </p:cNvPr>
          <p:cNvSpPr>
            <a:spLocks noGrp="1"/>
          </p:cNvSpPr>
          <p:nvPr>
            <p:ph type="title"/>
          </p:nvPr>
        </p:nvSpPr>
        <p:spPr>
          <a:xfrm>
            <a:off x="285750" y="-130690"/>
            <a:ext cx="8229600" cy="1143000"/>
          </a:xfrm>
        </p:spPr>
        <p:txBody>
          <a:bodyPr/>
          <a:lstStyle/>
          <a:p>
            <a:r>
              <a:rPr lang="en-US" dirty="0"/>
              <a:t>Jemaah </a:t>
            </a:r>
            <a:r>
              <a:rPr lang="en-US" dirty="0" err="1"/>
              <a:t>Islamiah</a:t>
            </a:r>
            <a:endParaRPr lang="en-US" dirty="0"/>
          </a:p>
        </p:txBody>
      </p:sp>
      <p:pic>
        <p:nvPicPr>
          <p:cNvPr id="1026" name="Picture 2">
            <a:extLst>
              <a:ext uri="{FF2B5EF4-FFF2-40B4-BE49-F238E27FC236}">
                <a16:creationId xmlns:a16="http://schemas.microsoft.com/office/drawing/2014/main" id="{76DDA8DD-4B21-E741-8B69-B6D6E88BE90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131888"/>
            <a:ext cx="3824287" cy="56308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70A8A31-3D3E-8548-AF31-F47950F59779}"/>
              </a:ext>
            </a:extLst>
          </p:cNvPr>
          <p:cNvPicPr>
            <a:picLocks noChangeAspect="1"/>
          </p:cNvPicPr>
          <p:nvPr/>
        </p:nvPicPr>
        <p:blipFill>
          <a:blip r:embed="rId4"/>
          <a:stretch>
            <a:fillRect/>
          </a:stretch>
        </p:blipFill>
        <p:spPr>
          <a:xfrm>
            <a:off x="4180679" y="1360488"/>
            <a:ext cx="1844675" cy="1676400"/>
          </a:xfrm>
          <a:prstGeom prst="rect">
            <a:avLst/>
          </a:prstGeom>
        </p:spPr>
      </p:pic>
      <p:sp>
        <p:nvSpPr>
          <p:cNvPr id="6" name="TextBox 5">
            <a:extLst>
              <a:ext uri="{FF2B5EF4-FFF2-40B4-BE49-F238E27FC236}">
                <a16:creationId xmlns:a16="http://schemas.microsoft.com/office/drawing/2014/main" id="{9B8BBC61-83F9-E248-8A48-A934E01438C6}"/>
              </a:ext>
            </a:extLst>
          </p:cNvPr>
          <p:cNvSpPr txBox="1"/>
          <p:nvPr/>
        </p:nvSpPr>
        <p:spPr>
          <a:xfrm>
            <a:off x="6347612" y="1611312"/>
            <a:ext cx="909223" cy="369332"/>
          </a:xfrm>
          <a:prstGeom prst="rect">
            <a:avLst/>
          </a:prstGeom>
          <a:noFill/>
        </p:spPr>
        <p:txBody>
          <a:bodyPr wrap="none" rtlCol="0">
            <a:spAutoFit/>
          </a:bodyPr>
          <a:lstStyle/>
          <a:p>
            <a:r>
              <a:rPr lang="en-US" dirty="0" err="1"/>
              <a:t>Hambali</a:t>
            </a:r>
            <a:endParaRPr lang="en-US" dirty="0"/>
          </a:p>
        </p:txBody>
      </p:sp>
      <p:sp>
        <p:nvSpPr>
          <p:cNvPr id="8" name="TextBox 7">
            <a:extLst>
              <a:ext uri="{FF2B5EF4-FFF2-40B4-BE49-F238E27FC236}">
                <a16:creationId xmlns:a16="http://schemas.microsoft.com/office/drawing/2014/main" id="{E8DE67A6-C9E0-CC46-B2EB-2EDD766E3203}"/>
              </a:ext>
            </a:extLst>
          </p:cNvPr>
          <p:cNvSpPr txBox="1"/>
          <p:nvPr/>
        </p:nvSpPr>
        <p:spPr>
          <a:xfrm>
            <a:off x="-76200" y="762556"/>
            <a:ext cx="2076450" cy="369332"/>
          </a:xfrm>
          <a:prstGeom prst="rect">
            <a:avLst/>
          </a:prstGeom>
          <a:noFill/>
        </p:spPr>
        <p:txBody>
          <a:bodyPr wrap="square" rtlCol="0">
            <a:spAutoFit/>
          </a:bodyPr>
          <a:lstStyle/>
          <a:p>
            <a:r>
              <a:rPr lang="en-US" dirty="0"/>
              <a:t>Bali Bombing (2002)</a:t>
            </a:r>
          </a:p>
        </p:txBody>
      </p:sp>
      <p:pic>
        <p:nvPicPr>
          <p:cNvPr id="9" name="Picture 8">
            <a:extLst>
              <a:ext uri="{FF2B5EF4-FFF2-40B4-BE49-F238E27FC236}">
                <a16:creationId xmlns:a16="http://schemas.microsoft.com/office/drawing/2014/main" id="{C464FB93-9538-A44E-A1EC-8228E550A11B}"/>
              </a:ext>
            </a:extLst>
          </p:cNvPr>
          <p:cNvPicPr>
            <a:picLocks noChangeAspect="1"/>
          </p:cNvPicPr>
          <p:nvPr/>
        </p:nvPicPr>
        <p:blipFill>
          <a:blip r:embed="rId5"/>
          <a:stretch>
            <a:fillRect/>
          </a:stretch>
        </p:blipFill>
        <p:spPr>
          <a:xfrm>
            <a:off x="4132264" y="3232150"/>
            <a:ext cx="4821235" cy="3130549"/>
          </a:xfrm>
          <a:prstGeom prst="rect">
            <a:avLst/>
          </a:prstGeom>
        </p:spPr>
      </p:pic>
      <p:sp>
        <p:nvSpPr>
          <p:cNvPr id="10" name="TextBox 9">
            <a:extLst>
              <a:ext uri="{FF2B5EF4-FFF2-40B4-BE49-F238E27FC236}">
                <a16:creationId xmlns:a16="http://schemas.microsoft.com/office/drawing/2014/main" id="{05D71D84-8751-7F4B-8C98-D0DCCA00C712}"/>
              </a:ext>
            </a:extLst>
          </p:cNvPr>
          <p:cNvSpPr txBox="1"/>
          <p:nvPr/>
        </p:nvSpPr>
        <p:spPr>
          <a:xfrm>
            <a:off x="4400550" y="6362699"/>
            <a:ext cx="1371600" cy="369332"/>
          </a:xfrm>
          <a:prstGeom prst="rect">
            <a:avLst/>
          </a:prstGeom>
          <a:noFill/>
        </p:spPr>
        <p:txBody>
          <a:bodyPr wrap="square" rtlCol="0">
            <a:spAutoFit/>
          </a:bodyPr>
          <a:lstStyle/>
          <a:p>
            <a:r>
              <a:rPr lang="en-US" dirty="0" err="1"/>
              <a:t>Amrozi</a:t>
            </a:r>
            <a:endParaRPr lang="en-US" dirty="0"/>
          </a:p>
        </p:txBody>
      </p:sp>
      <p:sp>
        <p:nvSpPr>
          <p:cNvPr id="11" name="TextBox 10">
            <a:extLst>
              <a:ext uri="{FF2B5EF4-FFF2-40B4-BE49-F238E27FC236}">
                <a16:creationId xmlns:a16="http://schemas.microsoft.com/office/drawing/2014/main" id="{8C5AFB84-B487-C345-8444-6C9B3BCF6C5A}"/>
              </a:ext>
            </a:extLst>
          </p:cNvPr>
          <p:cNvSpPr txBox="1"/>
          <p:nvPr/>
        </p:nvSpPr>
        <p:spPr>
          <a:xfrm>
            <a:off x="5772150" y="6393418"/>
            <a:ext cx="1747046" cy="369332"/>
          </a:xfrm>
          <a:prstGeom prst="rect">
            <a:avLst/>
          </a:prstGeom>
          <a:noFill/>
        </p:spPr>
        <p:txBody>
          <a:bodyPr wrap="square" rtlCol="0">
            <a:spAutoFit/>
          </a:bodyPr>
          <a:lstStyle/>
          <a:p>
            <a:r>
              <a:rPr lang="en-US" dirty="0"/>
              <a:t>Imam Samudra</a:t>
            </a:r>
          </a:p>
        </p:txBody>
      </p:sp>
      <p:sp>
        <p:nvSpPr>
          <p:cNvPr id="12" name="TextBox 11">
            <a:extLst>
              <a:ext uri="{FF2B5EF4-FFF2-40B4-BE49-F238E27FC236}">
                <a16:creationId xmlns:a16="http://schemas.microsoft.com/office/drawing/2014/main" id="{502F0AF1-6A29-784C-B2B8-DACB15C28AD3}"/>
              </a:ext>
            </a:extLst>
          </p:cNvPr>
          <p:cNvSpPr txBox="1"/>
          <p:nvPr/>
        </p:nvSpPr>
        <p:spPr>
          <a:xfrm>
            <a:off x="7709697" y="6393418"/>
            <a:ext cx="1434303" cy="369332"/>
          </a:xfrm>
          <a:prstGeom prst="rect">
            <a:avLst/>
          </a:prstGeom>
          <a:noFill/>
        </p:spPr>
        <p:txBody>
          <a:bodyPr wrap="square" rtlCol="0">
            <a:spAutoFit/>
          </a:bodyPr>
          <a:lstStyle/>
          <a:p>
            <a:r>
              <a:rPr lang="en-US" dirty="0" err="1"/>
              <a:t>Mukhlas</a:t>
            </a:r>
            <a:endParaRPr lang="en-US" dirty="0"/>
          </a:p>
        </p:txBody>
      </p:sp>
    </p:spTree>
    <p:extLst>
      <p:ext uri="{BB962C8B-B14F-4D97-AF65-F5344CB8AC3E}">
        <p14:creationId xmlns:p14="http://schemas.microsoft.com/office/powerpoint/2010/main" val="37095990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05554" y="1595188"/>
            <a:ext cx="6762320" cy="608013"/>
          </a:xfrm>
        </p:spPr>
        <p:txBody>
          <a:bodyPr>
            <a:noAutofit/>
          </a:bodyPr>
          <a:lstStyle/>
          <a:p>
            <a:r>
              <a:rPr lang="en-US" sz="2500" b="1" dirty="0"/>
              <a:t>“Aarhus Model” (Denmark) </a:t>
            </a:r>
          </a:p>
        </p:txBody>
      </p:sp>
      <p:sp>
        <p:nvSpPr>
          <p:cNvPr id="3" name="TextBox 2"/>
          <p:cNvSpPr txBox="1"/>
          <p:nvPr/>
        </p:nvSpPr>
        <p:spPr>
          <a:xfrm>
            <a:off x="405554" y="2482127"/>
            <a:ext cx="6762320" cy="1077218"/>
          </a:xfrm>
          <a:prstGeom prst="rect">
            <a:avLst/>
          </a:prstGeom>
          <a:noFill/>
        </p:spPr>
        <p:txBody>
          <a:bodyPr wrap="square" rtlCol="0">
            <a:spAutoFit/>
          </a:bodyPr>
          <a:lstStyle/>
          <a:p>
            <a:pPr marL="285750" indent="-285750">
              <a:buFont typeface="Arial"/>
              <a:buChar char="•"/>
            </a:pPr>
            <a:r>
              <a:rPr lang="en-US" sz="3200" dirty="0"/>
              <a:t>Close cooperation between Schools, Social Services, Police (SSP)</a:t>
            </a:r>
          </a:p>
        </p:txBody>
      </p:sp>
      <p:sp>
        <p:nvSpPr>
          <p:cNvPr id="4" name="TextBox 3"/>
          <p:cNvSpPr txBox="1"/>
          <p:nvPr/>
        </p:nvSpPr>
        <p:spPr>
          <a:xfrm>
            <a:off x="405554" y="3951714"/>
            <a:ext cx="6506266" cy="584776"/>
          </a:xfrm>
          <a:prstGeom prst="rect">
            <a:avLst/>
          </a:prstGeom>
          <a:noFill/>
        </p:spPr>
        <p:txBody>
          <a:bodyPr wrap="square" rtlCol="0">
            <a:spAutoFit/>
          </a:bodyPr>
          <a:lstStyle/>
          <a:p>
            <a:pPr marL="285750" indent="-285750">
              <a:buFont typeface="Arial"/>
              <a:buChar char="•"/>
            </a:pPr>
            <a:r>
              <a:rPr lang="en-US" sz="3200" dirty="0"/>
              <a:t>Importance of Mentoring</a:t>
            </a:r>
          </a:p>
        </p:txBody>
      </p:sp>
      <p:sp>
        <p:nvSpPr>
          <p:cNvPr id="5" name="TextBox 4"/>
          <p:cNvSpPr txBox="1"/>
          <p:nvPr/>
        </p:nvSpPr>
        <p:spPr>
          <a:xfrm>
            <a:off x="405554" y="5135580"/>
            <a:ext cx="8332891" cy="1077218"/>
          </a:xfrm>
          <a:prstGeom prst="rect">
            <a:avLst/>
          </a:prstGeom>
          <a:noFill/>
        </p:spPr>
        <p:txBody>
          <a:bodyPr wrap="square" rtlCol="0">
            <a:spAutoFit/>
          </a:bodyPr>
          <a:lstStyle/>
          <a:p>
            <a:pPr marL="285750" indent="-285750">
              <a:buFont typeface="Arial"/>
              <a:buChar char="•"/>
            </a:pPr>
            <a:r>
              <a:rPr lang="en-US" sz="3200" dirty="0"/>
              <a:t>Emphasis on Disengagement, NOT </a:t>
            </a:r>
            <a:r>
              <a:rPr lang="en-US" sz="3200" dirty="0" err="1"/>
              <a:t>Deradicalization</a:t>
            </a:r>
            <a:endParaRPr lang="en-US" sz="3200" dirty="0"/>
          </a:p>
        </p:txBody>
      </p:sp>
      <p:sp>
        <p:nvSpPr>
          <p:cNvPr id="6" name="TextBox 5">
            <a:extLst>
              <a:ext uri="{FF2B5EF4-FFF2-40B4-BE49-F238E27FC236}">
                <a16:creationId xmlns:a16="http://schemas.microsoft.com/office/drawing/2014/main" id="{BDF76D94-4C2B-3142-A112-9AE679731523}"/>
              </a:ext>
            </a:extLst>
          </p:cNvPr>
          <p:cNvSpPr txBox="1"/>
          <p:nvPr/>
        </p:nvSpPr>
        <p:spPr>
          <a:xfrm>
            <a:off x="1007165" y="490330"/>
            <a:ext cx="6997148" cy="707886"/>
          </a:xfrm>
          <a:prstGeom prst="rect">
            <a:avLst/>
          </a:prstGeom>
          <a:noFill/>
        </p:spPr>
        <p:txBody>
          <a:bodyPr wrap="square" rtlCol="0">
            <a:spAutoFit/>
          </a:bodyPr>
          <a:lstStyle/>
          <a:p>
            <a:pPr algn="ctr"/>
            <a:r>
              <a:rPr lang="en-US" sz="4000" b="1" dirty="0"/>
              <a:t>COMPARISON</a:t>
            </a:r>
          </a:p>
        </p:txBody>
      </p:sp>
    </p:spTree>
    <p:extLst>
      <p:ext uri="{BB962C8B-B14F-4D97-AF65-F5344CB8AC3E}">
        <p14:creationId xmlns:p14="http://schemas.microsoft.com/office/powerpoint/2010/main" val="37871714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39172" y="847747"/>
            <a:ext cx="8680820" cy="6370974"/>
          </a:xfrm>
          <a:prstGeom prst="rect">
            <a:avLst/>
          </a:prstGeom>
        </p:spPr>
        <p:txBody>
          <a:bodyPr wrap="square">
            <a:spAutoFit/>
          </a:bodyPr>
          <a:lstStyle/>
          <a:p>
            <a:pPr algn="just"/>
            <a:r>
              <a:rPr lang="en-US" sz="2400" i="1" dirty="0"/>
              <a:t>It is also pivotal that you make room for dialogue. This aspect is the backbone of the program. Dialogue makes the mentee reflect, rethink and reconsider in terms of the mentee's life and surroundings. In the atmosphere of dialogue I could challenge the mentee's points of view and worldviews in order to give perspectives and again promote reflection and new choices in life.  </a:t>
            </a:r>
          </a:p>
          <a:p>
            <a:pPr algn="just"/>
            <a:endParaRPr lang="en-SG" sz="2400" i="1" dirty="0"/>
          </a:p>
          <a:p>
            <a:pPr algn="just"/>
            <a:r>
              <a:rPr lang="en-US" sz="2400" i="1" dirty="0"/>
              <a:t>By extension, I see the mentor program as a 'help to self help', or to put it differently, it is also about empowerment. I do not take charge of or take over the mentee's life. I try to be a discussion partner, an advisor and give guidance, but it is the mentee who has to make the crucial choices. Mentee X  said to me at some point that I have saved his life (in terms of refraining from going to Syria and fight). But I answered that he himself had saved his own life. I just tried to nuance the conversations and establish new and alternative option for actions. </a:t>
            </a:r>
            <a:endParaRPr lang="en-SG" sz="2400" i="1" dirty="0"/>
          </a:p>
          <a:p>
            <a:pPr algn="just"/>
            <a:r>
              <a:rPr lang="da-DK" sz="2400" i="1" dirty="0"/>
              <a:t> </a:t>
            </a:r>
            <a:endParaRPr lang="en-SG" sz="2400" i="1" dirty="0"/>
          </a:p>
        </p:txBody>
      </p:sp>
      <p:sp>
        <p:nvSpPr>
          <p:cNvPr id="4" name="TextBox 3"/>
          <p:cNvSpPr txBox="1"/>
          <p:nvPr/>
        </p:nvSpPr>
        <p:spPr>
          <a:xfrm>
            <a:off x="2122365" y="173950"/>
            <a:ext cx="5027569" cy="492443"/>
          </a:xfrm>
          <a:prstGeom prst="rect">
            <a:avLst/>
          </a:prstGeom>
          <a:noFill/>
        </p:spPr>
        <p:txBody>
          <a:bodyPr wrap="square" rtlCol="0">
            <a:spAutoFit/>
          </a:bodyPr>
          <a:lstStyle/>
          <a:p>
            <a:r>
              <a:rPr lang="en-US" sz="2600" b="1" dirty="0"/>
              <a:t>Reflections of an Aarhus Mentor</a:t>
            </a:r>
          </a:p>
        </p:txBody>
      </p:sp>
      <p:cxnSp>
        <p:nvCxnSpPr>
          <p:cNvPr id="5" name="Straight Connector 4">
            <a:extLst>
              <a:ext uri="{FF2B5EF4-FFF2-40B4-BE49-F238E27FC236}">
                <a16:creationId xmlns:a16="http://schemas.microsoft.com/office/drawing/2014/main" id="{C239D18A-8101-9C4E-B1AC-533C642DBA76}"/>
              </a:ext>
            </a:extLst>
          </p:cNvPr>
          <p:cNvCxnSpPr/>
          <p:nvPr/>
        </p:nvCxnSpPr>
        <p:spPr>
          <a:xfrm>
            <a:off x="2122365" y="2343150"/>
            <a:ext cx="6431085" cy="0"/>
          </a:xfrm>
          <a:prstGeom prst="line">
            <a:avLst/>
          </a:prstGeom>
          <a:ln w="2857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7" name="Straight Connector 6">
            <a:extLst>
              <a:ext uri="{FF2B5EF4-FFF2-40B4-BE49-F238E27FC236}">
                <a16:creationId xmlns:a16="http://schemas.microsoft.com/office/drawing/2014/main" id="{65922381-82FB-7C42-8D51-CD9B8FB09B00}"/>
              </a:ext>
            </a:extLst>
          </p:cNvPr>
          <p:cNvCxnSpPr/>
          <p:nvPr/>
        </p:nvCxnSpPr>
        <p:spPr>
          <a:xfrm>
            <a:off x="285750" y="2667000"/>
            <a:ext cx="853424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5F8D702-364A-014F-9944-418BFEFA019C}"/>
              </a:ext>
            </a:extLst>
          </p:cNvPr>
          <p:cNvCxnSpPr/>
          <p:nvPr/>
        </p:nvCxnSpPr>
        <p:spPr>
          <a:xfrm>
            <a:off x="285750" y="3067050"/>
            <a:ext cx="6324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36100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4084" y="1007078"/>
            <a:ext cx="10372167" cy="523220"/>
          </a:xfrm>
          <a:prstGeom prst="rect">
            <a:avLst/>
          </a:prstGeom>
          <a:noFill/>
        </p:spPr>
        <p:txBody>
          <a:bodyPr wrap="square" rtlCol="0">
            <a:spAutoFit/>
          </a:bodyPr>
          <a:lstStyle/>
          <a:p>
            <a:pPr algn="ctr"/>
            <a:r>
              <a:rPr lang="en-US" sz="2800" b="1" dirty="0"/>
              <a:t>Interfaith Youth Circle, Roses of Peace ; Organic Movements</a:t>
            </a:r>
          </a:p>
        </p:txBody>
      </p:sp>
      <p:pic>
        <p:nvPicPr>
          <p:cNvPr id="4" name="Picture 3"/>
          <p:cNvPicPr>
            <a:picLocks noChangeAspect="1"/>
          </p:cNvPicPr>
          <p:nvPr/>
        </p:nvPicPr>
        <p:blipFill>
          <a:blip r:embed="rId3"/>
          <a:stretch>
            <a:fillRect/>
          </a:stretch>
        </p:blipFill>
        <p:spPr>
          <a:xfrm>
            <a:off x="0" y="1775578"/>
            <a:ext cx="4251297" cy="2610891"/>
          </a:xfrm>
          <a:prstGeom prst="rect">
            <a:avLst/>
          </a:prstGeom>
        </p:spPr>
      </p:pic>
      <p:pic>
        <p:nvPicPr>
          <p:cNvPr id="5" name="Picture 4" descr="Screen Shot 2018-04-25 at 4.32.1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1297" y="1775577"/>
            <a:ext cx="4765702" cy="2610892"/>
          </a:xfrm>
          <a:prstGeom prst="rect">
            <a:avLst/>
          </a:prstGeom>
        </p:spPr>
      </p:pic>
      <p:pic>
        <p:nvPicPr>
          <p:cNvPr id="8" name="Picture 7"/>
          <p:cNvPicPr>
            <a:picLocks noChangeAspect="1"/>
          </p:cNvPicPr>
          <p:nvPr/>
        </p:nvPicPr>
        <p:blipFill>
          <a:blip r:embed="rId5"/>
          <a:stretch>
            <a:fillRect/>
          </a:stretch>
        </p:blipFill>
        <p:spPr>
          <a:xfrm>
            <a:off x="0" y="4386469"/>
            <a:ext cx="4251297" cy="2449397"/>
          </a:xfrm>
          <a:prstGeom prst="rect">
            <a:avLst/>
          </a:prstGeom>
        </p:spPr>
      </p:pic>
      <p:pic>
        <p:nvPicPr>
          <p:cNvPr id="9" name="Picture 8"/>
          <p:cNvPicPr>
            <a:picLocks noChangeAspect="1"/>
          </p:cNvPicPr>
          <p:nvPr/>
        </p:nvPicPr>
        <p:blipFill>
          <a:blip r:embed="rId6"/>
          <a:stretch>
            <a:fillRect/>
          </a:stretch>
        </p:blipFill>
        <p:spPr>
          <a:xfrm>
            <a:off x="4378298" y="4386469"/>
            <a:ext cx="4765702" cy="2449398"/>
          </a:xfrm>
          <a:prstGeom prst="rect">
            <a:avLst/>
          </a:prstGeom>
        </p:spPr>
      </p:pic>
      <p:sp>
        <p:nvSpPr>
          <p:cNvPr id="3" name="TextBox 2">
            <a:extLst>
              <a:ext uri="{FF2B5EF4-FFF2-40B4-BE49-F238E27FC236}">
                <a16:creationId xmlns:a16="http://schemas.microsoft.com/office/drawing/2014/main" id="{AC5AEA58-6BBC-E343-87BE-869BF384CD10}"/>
              </a:ext>
            </a:extLst>
          </p:cNvPr>
          <p:cNvSpPr txBox="1"/>
          <p:nvPr/>
        </p:nvSpPr>
        <p:spPr>
          <a:xfrm>
            <a:off x="1696278" y="208521"/>
            <a:ext cx="6042992" cy="553998"/>
          </a:xfrm>
          <a:prstGeom prst="rect">
            <a:avLst/>
          </a:prstGeom>
          <a:noFill/>
        </p:spPr>
        <p:txBody>
          <a:bodyPr wrap="square" rtlCol="0">
            <a:spAutoFit/>
          </a:bodyPr>
          <a:lstStyle/>
          <a:p>
            <a:r>
              <a:rPr lang="en-US" sz="3000" b="1" dirty="0"/>
              <a:t>SINGAPORE : UPSTREAM INITIATIVES</a:t>
            </a:r>
          </a:p>
        </p:txBody>
      </p:sp>
    </p:spTree>
    <p:extLst>
      <p:ext uri="{BB962C8B-B14F-4D97-AF65-F5344CB8AC3E}">
        <p14:creationId xmlns:p14="http://schemas.microsoft.com/office/powerpoint/2010/main" val="12700158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4-20 at 8.58.2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8404"/>
            <a:ext cx="7035800" cy="4969595"/>
          </a:xfrm>
          <a:prstGeom prst="rect">
            <a:avLst/>
          </a:prstGeom>
        </p:spPr>
      </p:pic>
      <p:pic>
        <p:nvPicPr>
          <p:cNvPr id="5" name="Picture 4" descr="Screen Shot 2018-04-20 at 8.59.5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47955"/>
          </a:xfrm>
          <a:prstGeom prst="rect">
            <a:avLst/>
          </a:prstGeom>
        </p:spPr>
      </p:pic>
      <p:pic>
        <p:nvPicPr>
          <p:cNvPr id="6" name="Picture 5" descr="Screen Shot 2018-04-20 at 9.00.31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6330"/>
            <a:ext cx="2438400" cy="466405"/>
          </a:xfrm>
          <a:prstGeom prst="rect">
            <a:avLst/>
          </a:prstGeom>
        </p:spPr>
      </p:pic>
      <p:pic>
        <p:nvPicPr>
          <p:cNvPr id="7" name="Picture 6" descr="Screen Shot 2018-04-20 at 9.01.01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65" y="1579057"/>
            <a:ext cx="2389035" cy="309348"/>
          </a:xfrm>
          <a:prstGeom prst="rect">
            <a:avLst/>
          </a:prstGeom>
        </p:spPr>
      </p:pic>
      <p:pic>
        <p:nvPicPr>
          <p:cNvPr id="8" name="Picture 7" descr="Screen Shot 2018-04-20 at 9.01.10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65" y="1082734"/>
            <a:ext cx="2389035" cy="521573"/>
          </a:xfrm>
          <a:prstGeom prst="rect">
            <a:avLst/>
          </a:prstGeom>
        </p:spPr>
      </p:pic>
      <p:pic>
        <p:nvPicPr>
          <p:cNvPr id="11" name="Picture 10"/>
          <p:cNvPicPr>
            <a:picLocks noChangeAspect="1"/>
          </p:cNvPicPr>
          <p:nvPr/>
        </p:nvPicPr>
        <p:blipFill>
          <a:blip r:embed="rId8"/>
          <a:stretch>
            <a:fillRect/>
          </a:stretch>
        </p:blipFill>
        <p:spPr>
          <a:xfrm>
            <a:off x="7035800" y="5959127"/>
            <a:ext cx="1079378" cy="633598"/>
          </a:xfrm>
          <a:prstGeom prst="rect">
            <a:avLst/>
          </a:prstGeom>
        </p:spPr>
      </p:pic>
      <p:pic>
        <p:nvPicPr>
          <p:cNvPr id="12" name="Picture 11"/>
          <p:cNvPicPr>
            <a:picLocks noChangeAspect="1"/>
          </p:cNvPicPr>
          <p:nvPr/>
        </p:nvPicPr>
        <p:blipFill>
          <a:blip r:embed="rId8"/>
          <a:stretch>
            <a:fillRect/>
          </a:stretch>
        </p:blipFill>
        <p:spPr>
          <a:xfrm>
            <a:off x="7035800" y="4772108"/>
            <a:ext cx="1079378" cy="633598"/>
          </a:xfrm>
          <a:prstGeom prst="rect">
            <a:avLst/>
          </a:prstGeom>
        </p:spPr>
      </p:pic>
      <p:pic>
        <p:nvPicPr>
          <p:cNvPr id="13" name="Picture 12"/>
          <p:cNvPicPr>
            <a:picLocks noChangeAspect="1"/>
          </p:cNvPicPr>
          <p:nvPr/>
        </p:nvPicPr>
        <p:blipFill>
          <a:blip r:embed="rId8"/>
          <a:stretch>
            <a:fillRect/>
          </a:stretch>
        </p:blipFill>
        <p:spPr>
          <a:xfrm>
            <a:off x="7035800" y="2897597"/>
            <a:ext cx="1079378" cy="633598"/>
          </a:xfrm>
          <a:prstGeom prst="rect">
            <a:avLst/>
          </a:prstGeom>
        </p:spPr>
      </p:pic>
    </p:spTree>
    <p:extLst>
      <p:ext uri="{BB962C8B-B14F-4D97-AF65-F5344CB8AC3E}">
        <p14:creationId xmlns:p14="http://schemas.microsoft.com/office/powerpoint/2010/main" val="42177930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4-19 at 9.55.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8079" y="3609694"/>
            <a:ext cx="4445921" cy="3248304"/>
          </a:xfrm>
          <a:prstGeom prst="rect">
            <a:avLst/>
          </a:prstGeom>
        </p:spPr>
      </p:pic>
      <p:pic>
        <p:nvPicPr>
          <p:cNvPr id="5" name="Picture 4" descr="Screen Shot 2018-04-19 at 9.55.2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506732"/>
            <a:ext cx="4561557" cy="4351268"/>
          </a:xfrm>
          <a:prstGeom prst="rect">
            <a:avLst/>
          </a:prstGeom>
        </p:spPr>
      </p:pic>
      <p:pic>
        <p:nvPicPr>
          <p:cNvPr id="6" name="Picture 5" descr="Screen Shot 2018-04-19 at 9.55.3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1077390"/>
          </a:xfrm>
          <a:prstGeom prst="rect">
            <a:avLst/>
          </a:prstGeom>
        </p:spPr>
      </p:pic>
      <p:pic>
        <p:nvPicPr>
          <p:cNvPr id="7" name="Picture 6" descr="Screen Shot 2018-04-19 at 9.55.42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077389"/>
            <a:ext cx="4561557" cy="1312362"/>
          </a:xfrm>
          <a:prstGeom prst="rect">
            <a:avLst/>
          </a:prstGeom>
        </p:spPr>
      </p:pic>
      <p:pic>
        <p:nvPicPr>
          <p:cNvPr id="8" name="Picture 7" descr="Screen Shot 2018-04-19 at 9.59.29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98079" y="1203231"/>
            <a:ext cx="4445921" cy="2406463"/>
          </a:xfrm>
          <a:prstGeom prst="rect">
            <a:avLst/>
          </a:prstGeom>
        </p:spPr>
      </p:pic>
      <p:sp>
        <p:nvSpPr>
          <p:cNvPr id="11" name="TextBox 10"/>
          <p:cNvSpPr txBox="1"/>
          <p:nvPr/>
        </p:nvSpPr>
        <p:spPr>
          <a:xfrm>
            <a:off x="1" y="1515484"/>
            <a:ext cx="4344340" cy="369332"/>
          </a:xfrm>
          <a:prstGeom prst="rect">
            <a:avLst/>
          </a:prstGeom>
          <a:solidFill>
            <a:schemeClr val="accent1">
              <a:lumMod val="20000"/>
              <a:lumOff val="80000"/>
            </a:schemeClr>
          </a:solidFill>
        </p:spPr>
        <p:txBody>
          <a:bodyPr wrap="square" rtlCol="0">
            <a:spAutoFit/>
          </a:bodyPr>
          <a:lstStyle/>
          <a:p>
            <a:r>
              <a:rPr lang="en-US" dirty="0"/>
              <a:t>The Straits Times</a:t>
            </a:r>
          </a:p>
        </p:txBody>
      </p:sp>
    </p:spTree>
    <p:extLst>
      <p:ext uri="{BB962C8B-B14F-4D97-AF65-F5344CB8AC3E}">
        <p14:creationId xmlns:p14="http://schemas.microsoft.com/office/powerpoint/2010/main" val="42330742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68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4209"/>
            <a:ext cx="4344340" cy="5483791"/>
          </a:xfrm>
          <a:prstGeom prst="rect">
            <a:avLst/>
          </a:prstGeom>
        </p:spPr>
      </p:pic>
      <p:pic>
        <p:nvPicPr>
          <p:cNvPr id="5" name="Picture 4" descr="Screen Shot 2018-04-19 at 10.17.5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4340" y="3709961"/>
            <a:ext cx="4761705" cy="3148040"/>
          </a:xfrm>
          <a:prstGeom prst="rect">
            <a:avLst/>
          </a:prstGeom>
        </p:spPr>
      </p:pic>
      <p:pic>
        <p:nvPicPr>
          <p:cNvPr id="6" name="Picture 5" descr="Screen Shot 2018-04-19 at 10.17.3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4340" y="1374209"/>
            <a:ext cx="4761705" cy="2335751"/>
          </a:xfrm>
          <a:prstGeom prst="rect">
            <a:avLst/>
          </a:prstGeom>
        </p:spPr>
      </p:pic>
      <p:sp>
        <p:nvSpPr>
          <p:cNvPr id="2" name="TextBox 1"/>
          <p:cNvSpPr txBox="1"/>
          <p:nvPr/>
        </p:nvSpPr>
        <p:spPr>
          <a:xfrm>
            <a:off x="626272" y="295715"/>
            <a:ext cx="8037152" cy="830997"/>
          </a:xfrm>
          <a:prstGeom prst="rect">
            <a:avLst/>
          </a:prstGeom>
          <a:noFill/>
        </p:spPr>
        <p:txBody>
          <a:bodyPr wrap="square" rtlCol="0">
            <a:spAutoFit/>
          </a:bodyPr>
          <a:lstStyle/>
          <a:p>
            <a:pPr algn="ctr"/>
            <a:r>
              <a:rPr lang="en-US" sz="2400" b="1" dirty="0"/>
              <a:t>Good work done by other </a:t>
            </a:r>
            <a:r>
              <a:rPr lang="en-US" sz="2400" b="1" dirty="0" err="1"/>
              <a:t>organisations</a:t>
            </a:r>
            <a:r>
              <a:rPr lang="en-US" sz="2400" b="1" dirty="0"/>
              <a:t> : Inter-Religious </a:t>
            </a:r>
            <a:r>
              <a:rPr lang="en-US" sz="2400" b="1" dirty="0" err="1"/>
              <a:t>Organisation</a:t>
            </a:r>
            <a:r>
              <a:rPr lang="en-US" sz="2400" b="1" dirty="0"/>
              <a:t> and Inter-Racial Confidence Circle</a:t>
            </a:r>
          </a:p>
        </p:txBody>
      </p:sp>
    </p:spTree>
    <p:extLst>
      <p:ext uri="{BB962C8B-B14F-4D97-AF65-F5344CB8AC3E}">
        <p14:creationId xmlns:p14="http://schemas.microsoft.com/office/powerpoint/2010/main" val="5763971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4-14 at 6.44.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26136"/>
            <a:ext cx="9144000" cy="3331864"/>
          </a:xfrm>
          <a:prstGeom prst="rect">
            <a:avLst/>
          </a:prstGeom>
        </p:spPr>
      </p:pic>
      <p:pic>
        <p:nvPicPr>
          <p:cNvPr id="5" name="Picture 4" descr="ST_20180414_CHURCH147EKL_390932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9143999" cy="2356328"/>
          </a:xfrm>
          <a:prstGeom prst="rect">
            <a:avLst/>
          </a:prstGeom>
        </p:spPr>
      </p:pic>
      <p:pic>
        <p:nvPicPr>
          <p:cNvPr id="6" name="Picture 5" descr="Screen Shot 2018-04-14 at 6.46.4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57943"/>
            <a:ext cx="9144000" cy="571306"/>
          </a:xfrm>
          <a:prstGeom prst="rect">
            <a:avLst/>
          </a:prstGeom>
        </p:spPr>
      </p:pic>
      <p:pic>
        <p:nvPicPr>
          <p:cNvPr id="7" name="Picture 6" descr="Screen Shot 2018-04-14 at 6.47.1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349997"/>
            <a:ext cx="9144000" cy="647700"/>
          </a:xfrm>
          <a:prstGeom prst="rect">
            <a:avLst/>
          </a:prstGeom>
        </p:spPr>
      </p:pic>
      <p:cxnSp>
        <p:nvCxnSpPr>
          <p:cNvPr id="3" name="Straight Arrow Connector 2">
            <a:extLst>
              <a:ext uri="{FF2B5EF4-FFF2-40B4-BE49-F238E27FC236}">
                <a16:creationId xmlns:a16="http://schemas.microsoft.com/office/drawing/2014/main" id="{9D4FF4D8-11C1-0747-B203-633CEE0D5A3E}"/>
              </a:ext>
            </a:extLst>
          </p:cNvPr>
          <p:cNvCxnSpPr/>
          <p:nvPr/>
        </p:nvCxnSpPr>
        <p:spPr>
          <a:xfrm flipH="1" flipV="1">
            <a:off x="2637183" y="6599583"/>
            <a:ext cx="834887" cy="159026"/>
          </a:xfrm>
          <a:prstGeom prst="straightConnector1">
            <a:avLst/>
          </a:prstGeom>
          <a:ln w="34925">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60931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3"/>
          <a:stretch>
            <a:fillRect/>
          </a:stretch>
        </p:blipFill>
        <p:spPr>
          <a:xfrm>
            <a:off x="0" y="-407691"/>
            <a:ext cx="9144000" cy="3313043"/>
          </a:xfrm>
          <a:prstGeom prst="rect">
            <a:avLst/>
          </a:prstGeom>
        </p:spPr>
      </p:pic>
      <p:pic>
        <p:nvPicPr>
          <p:cNvPr id="5" name="Picture 4"/>
          <p:cNvPicPr>
            <a:picLocks noChangeAspect="1"/>
          </p:cNvPicPr>
          <p:nvPr/>
        </p:nvPicPr>
        <p:blipFill>
          <a:blip r:embed="rId4"/>
          <a:stretch>
            <a:fillRect/>
          </a:stretch>
        </p:blipFill>
        <p:spPr>
          <a:xfrm>
            <a:off x="0" y="2685144"/>
            <a:ext cx="4209143" cy="4172856"/>
          </a:xfrm>
          <a:prstGeom prst="rect">
            <a:avLst/>
          </a:prstGeom>
        </p:spPr>
      </p:pic>
      <p:pic>
        <p:nvPicPr>
          <p:cNvPr id="7" name="Picture 6" descr="Screen Shot 2016-04-11 at 10.54.3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9142" y="2685144"/>
            <a:ext cx="4934857" cy="4172855"/>
          </a:xfrm>
          <a:prstGeom prst="rect">
            <a:avLst/>
          </a:prstGeom>
        </p:spPr>
      </p:pic>
    </p:spTree>
    <p:extLst>
      <p:ext uri="{BB962C8B-B14F-4D97-AF65-F5344CB8AC3E}">
        <p14:creationId xmlns:p14="http://schemas.microsoft.com/office/powerpoint/2010/main" val="20407017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3"/>
          <a:srcRect l="2934" r="2934"/>
          <a:stretch>
            <a:fillRect/>
          </a:stretch>
        </p:blipFill>
        <p:spPr>
          <a:xfrm>
            <a:off x="0" y="-1"/>
            <a:ext cx="9144000" cy="7059785"/>
          </a:xfrm>
        </p:spPr>
      </p:pic>
    </p:spTree>
    <p:extLst>
      <p:ext uri="{BB962C8B-B14F-4D97-AF65-F5344CB8AC3E}">
        <p14:creationId xmlns:p14="http://schemas.microsoft.com/office/powerpoint/2010/main" val="39202815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625654"/>
            <a:ext cx="4092091" cy="2324100"/>
          </a:xfrm>
          <a:prstGeom prst="rect">
            <a:avLst/>
          </a:prstGeom>
        </p:spPr>
      </p:pic>
      <p:pic>
        <p:nvPicPr>
          <p:cNvPr id="3" name="Picture 2"/>
          <p:cNvPicPr>
            <a:picLocks noChangeAspect="1"/>
          </p:cNvPicPr>
          <p:nvPr/>
        </p:nvPicPr>
        <p:blipFill>
          <a:blip r:embed="rId4"/>
          <a:stretch>
            <a:fillRect/>
          </a:stretch>
        </p:blipFill>
        <p:spPr>
          <a:xfrm>
            <a:off x="0" y="3995768"/>
            <a:ext cx="4092089" cy="2862231"/>
          </a:xfrm>
          <a:prstGeom prst="rect">
            <a:avLst/>
          </a:prstGeom>
        </p:spPr>
      </p:pic>
      <p:pic>
        <p:nvPicPr>
          <p:cNvPr id="4" name="Picture 3"/>
          <p:cNvPicPr>
            <a:picLocks noChangeAspect="1"/>
          </p:cNvPicPr>
          <p:nvPr/>
        </p:nvPicPr>
        <p:blipFill>
          <a:blip r:embed="rId5"/>
          <a:stretch>
            <a:fillRect/>
          </a:stretch>
        </p:blipFill>
        <p:spPr>
          <a:xfrm>
            <a:off x="4092088" y="1625654"/>
            <a:ext cx="5051912" cy="5232345"/>
          </a:xfrm>
          <a:prstGeom prst="rect">
            <a:avLst/>
          </a:prstGeom>
        </p:spPr>
      </p:pic>
      <p:sp>
        <p:nvSpPr>
          <p:cNvPr id="5" name="TextBox 4"/>
          <p:cNvSpPr txBox="1"/>
          <p:nvPr/>
        </p:nvSpPr>
        <p:spPr>
          <a:xfrm>
            <a:off x="1387548" y="235165"/>
            <a:ext cx="6267484" cy="707886"/>
          </a:xfrm>
          <a:prstGeom prst="rect">
            <a:avLst/>
          </a:prstGeom>
          <a:noFill/>
        </p:spPr>
        <p:txBody>
          <a:bodyPr wrap="square" rtlCol="0">
            <a:spAutoFit/>
          </a:bodyPr>
          <a:lstStyle/>
          <a:p>
            <a:pPr algn="ctr"/>
            <a:r>
              <a:rPr lang="en-US" sz="4000" b="1" i="1" dirty="0"/>
              <a:t>Grassroots Reactions?</a:t>
            </a:r>
          </a:p>
        </p:txBody>
      </p:sp>
    </p:spTree>
    <p:extLst>
      <p:ext uri="{BB962C8B-B14F-4D97-AF65-F5344CB8AC3E}">
        <p14:creationId xmlns:p14="http://schemas.microsoft.com/office/powerpoint/2010/main" val="3864489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5BD90-1532-034F-821A-1BD8531A2374}"/>
              </a:ext>
            </a:extLst>
          </p:cNvPr>
          <p:cNvSpPr>
            <a:spLocks noGrp="1"/>
          </p:cNvSpPr>
          <p:nvPr>
            <p:ph type="title"/>
          </p:nvPr>
        </p:nvSpPr>
        <p:spPr>
          <a:xfrm>
            <a:off x="737456" y="1279820"/>
            <a:ext cx="7886700" cy="994172"/>
          </a:xfrm>
        </p:spPr>
        <p:txBody>
          <a:bodyPr>
            <a:normAutofit/>
          </a:bodyPr>
          <a:lstStyle/>
          <a:p>
            <a:pPr algn="ctr"/>
            <a:r>
              <a:rPr lang="en-US" sz="3500" dirty="0"/>
              <a:t>Southeast Asian Foreign Fighters</a:t>
            </a:r>
          </a:p>
        </p:txBody>
      </p:sp>
      <p:sp>
        <p:nvSpPr>
          <p:cNvPr id="3" name="Content Placeholder 2">
            <a:extLst>
              <a:ext uri="{FF2B5EF4-FFF2-40B4-BE49-F238E27FC236}">
                <a16:creationId xmlns:a16="http://schemas.microsoft.com/office/drawing/2014/main" id="{AEA580E2-FCC9-2F47-8403-7CF9AE7D3AD0}"/>
              </a:ext>
            </a:extLst>
          </p:cNvPr>
          <p:cNvSpPr>
            <a:spLocks noGrp="1"/>
          </p:cNvSpPr>
          <p:nvPr>
            <p:ph idx="1"/>
          </p:nvPr>
        </p:nvSpPr>
        <p:spPr>
          <a:xfrm>
            <a:off x="2338107" y="2849130"/>
            <a:ext cx="4467785" cy="2153911"/>
          </a:xfrm>
        </p:spPr>
        <p:txBody>
          <a:bodyPr>
            <a:normAutofit lnSpcReduction="10000"/>
          </a:bodyPr>
          <a:lstStyle/>
          <a:p>
            <a:r>
              <a:rPr lang="en-GB" dirty="0"/>
              <a:t>Malaysia : 100-200</a:t>
            </a:r>
          </a:p>
          <a:p>
            <a:r>
              <a:rPr lang="en-GB" dirty="0"/>
              <a:t>Indonesia 400-600</a:t>
            </a:r>
          </a:p>
          <a:p>
            <a:r>
              <a:rPr lang="en-GB" dirty="0"/>
              <a:t>Singapore : “a handful”</a:t>
            </a:r>
          </a:p>
          <a:p>
            <a:r>
              <a:rPr lang="en-GB" dirty="0"/>
              <a:t>Philippines : 100 (?)</a:t>
            </a:r>
            <a:endParaRPr lang="en-US" dirty="0"/>
          </a:p>
        </p:txBody>
      </p:sp>
      <p:sp>
        <p:nvSpPr>
          <p:cNvPr id="4" name="TextBox 3">
            <a:extLst>
              <a:ext uri="{FF2B5EF4-FFF2-40B4-BE49-F238E27FC236}">
                <a16:creationId xmlns:a16="http://schemas.microsoft.com/office/drawing/2014/main" id="{39C23CB6-927D-D245-B1A0-EE8D56403351}"/>
              </a:ext>
            </a:extLst>
          </p:cNvPr>
          <p:cNvSpPr txBox="1"/>
          <p:nvPr/>
        </p:nvSpPr>
        <p:spPr>
          <a:xfrm>
            <a:off x="6082662" y="5578180"/>
            <a:ext cx="2541494" cy="323165"/>
          </a:xfrm>
          <a:prstGeom prst="rect">
            <a:avLst/>
          </a:prstGeom>
          <a:noFill/>
        </p:spPr>
        <p:txBody>
          <a:bodyPr wrap="square" rtlCol="0">
            <a:spAutoFit/>
          </a:bodyPr>
          <a:lstStyle/>
          <a:p>
            <a:r>
              <a:rPr lang="en-US" sz="1500" i="1" dirty="0"/>
              <a:t>Various official/media Sources</a:t>
            </a:r>
          </a:p>
        </p:txBody>
      </p:sp>
      <p:sp>
        <p:nvSpPr>
          <p:cNvPr id="5" name="TextBox 4">
            <a:extLst>
              <a:ext uri="{FF2B5EF4-FFF2-40B4-BE49-F238E27FC236}">
                <a16:creationId xmlns:a16="http://schemas.microsoft.com/office/drawing/2014/main" id="{67DCA958-1B69-8543-9730-1EB0194F9D84}"/>
              </a:ext>
            </a:extLst>
          </p:cNvPr>
          <p:cNvSpPr txBox="1"/>
          <p:nvPr/>
        </p:nvSpPr>
        <p:spPr>
          <a:xfrm>
            <a:off x="2205037" y="381906"/>
            <a:ext cx="4733926" cy="553998"/>
          </a:xfrm>
          <a:prstGeom prst="rect">
            <a:avLst/>
          </a:prstGeom>
          <a:noFill/>
        </p:spPr>
        <p:txBody>
          <a:bodyPr wrap="square" rtlCol="0">
            <a:spAutoFit/>
          </a:bodyPr>
          <a:lstStyle/>
          <a:p>
            <a:r>
              <a:rPr lang="en-US" sz="3500" dirty="0"/>
              <a:t>Age of ISIS (from c.2013)</a:t>
            </a:r>
          </a:p>
        </p:txBody>
      </p:sp>
    </p:spTree>
    <p:extLst>
      <p:ext uri="{BB962C8B-B14F-4D97-AF65-F5344CB8AC3E}">
        <p14:creationId xmlns:p14="http://schemas.microsoft.com/office/powerpoint/2010/main" val="26924770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351281" y="2916045"/>
            <a:ext cx="2681025" cy="630942"/>
          </a:xfrm>
          <a:prstGeom prst="rect">
            <a:avLst/>
          </a:prstGeom>
          <a:noFill/>
        </p:spPr>
        <p:txBody>
          <a:bodyPr wrap="square" rtlCol="0">
            <a:spAutoFit/>
          </a:bodyPr>
          <a:lstStyle/>
          <a:p>
            <a:r>
              <a:rPr lang="en-US" sz="3500" b="1" dirty="0"/>
              <a:t>THANK YOU</a:t>
            </a:r>
          </a:p>
        </p:txBody>
      </p:sp>
    </p:spTree>
    <p:extLst>
      <p:ext uri="{BB962C8B-B14F-4D97-AF65-F5344CB8AC3E}">
        <p14:creationId xmlns:p14="http://schemas.microsoft.com/office/powerpoint/2010/main" val="212053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31590"/>
            <a:ext cx="2295392" cy="1952532"/>
          </a:xfrm>
          <a:prstGeom prst="rect">
            <a:avLst/>
          </a:prstGeom>
        </p:spPr>
      </p:pic>
      <p:sp>
        <p:nvSpPr>
          <p:cNvPr id="5" name="TextBox 4"/>
          <p:cNvSpPr txBox="1"/>
          <p:nvPr/>
        </p:nvSpPr>
        <p:spPr>
          <a:xfrm>
            <a:off x="171570" y="2902303"/>
            <a:ext cx="2123822" cy="300082"/>
          </a:xfrm>
          <a:prstGeom prst="rect">
            <a:avLst/>
          </a:prstGeom>
          <a:noFill/>
        </p:spPr>
        <p:txBody>
          <a:bodyPr wrap="square" rtlCol="0">
            <a:spAutoFit/>
          </a:bodyPr>
          <a:lstStyle/>
          <a:p>
            <a:r>
              <a:rPr lang="en-US" sz="1350" dirty="0" err="1"/>
              <a:t>Bahrun</a:t>
            </a:r>
            <a:r>
              <a:rPr lang="en-US" sz="1350" dirty="0"/>
              <a:t> </a:t>
            </a:r>
            <a:r>
              <a:rPr lang="en-US" sz="1350" dirty="0" err="1"/>
              <a:t>Naim</a:t>
            </a:r>
            <a:r>
              <a:rPr lang="en-US" sz="1350" dirty="0"/>
              <a:t> (June 2018)</a:t>
            </a:r>
          </a:p>
        </p:txBody>
      </p:sp>
      <p:pic>
        <p:nvPicPr>
          <p:cNvPr id="6" name="Picture 5"/>
          <p:cNvPicPr>
            <a:picLocks noChangeAspect="1"/>
          </p:cNvPicPr>
          <p:nvPr/>
        </p:nvPicPr>
        <p:blipFill>
          <a:blip r:embed="rId4"/>
          <a:stretch>
            <a:fillRect/>
          </a:stretch>
        </p:blipFill>
        <p:spPr>
          <a:xfrm>
            <a:off x="0" y="3483528"/>
            <a:ext cx="9144000" cy="3374472"/>
          </a:xfrm>
          <a:prstGeom prst="rect">
            <a:avLst/>
          </a:prstGeom>
        </p:spPr>
      </p:pic>
      <p:pic>
        <p:nvPicPr>
          <p:cNvPr id="2" name="Picture 1" descr="Screen Shot 2016-11-29 at 9.17.1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5392" y="839070"/>
            <a:ext cx="2311287" cy="2045053"/>
          </a:xfrm>
          <a:prstGeom prst="rect">
            <a:avLst/>
          </a:prstGeom>
        </p:spPr>
      </p:pic>
      <p:sp>
        <p:nvSpPr>
          <p:cNvPr id="3" name="TextBox 2"/>
          <p:cNvSpPr txBox="1"/>
          <p:nvPr/>
        </p:nvSpPr>
        <p:spPr>
          <a:xfrm>
            <a:off x="2422345" y="2853473"/>
            <a:ext cx="2123822" cy="300082"/>
          </a:xfrm>
          <a:prstGeom prst="rect">
            <a:avLst/>
          </a:prstGeom>
          <a:noFill/>
        </p:spPr>
        <p:txBody>
          <a:bodyPr wrap="square" rtlCol="0">
            <a:spAutoFit/>
          </a:bodyPr>
          <a:lstStyle/>
          <a:p>
            <a:r>
              <a:rPr lang="en-US" sz="1350" dirty="0" err="1"/>
              <a:t>Bahrumsyah</a:t>
            </a:r>
            <a:r>
              <a:rPr lang="en-US" sz="1350" dirty="0"/>
              <a:t> (March 2017)</a:t>
            </a:r>
          </a:p>
        </p:txBody>
      </p:sp>
      <p:pic>
        <p:nvPicPr>
          <p:cNvPr id="7" name="Picture 6" descr="Screen Shot 2016-11-29 at 9.18.48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4761" y="857251"/>
            <a:ext cx="2132997" cy="2045053"/>
          </a:xfrm>
          <a:prstGeom prst="rect">
            <a:avLst/>
          </a:prstGeom>
        </p:spPr>
      </p:pic>
      <p:sp>
        <p:nvSpPr>
          <p:cNvPr id="8" name="TextBox 7"/>
          <p:cNvSpPr txBox="1"/>
          <p:nvPr/>
        </p:nvSpPr>
        <p:spPr>
          <a:xfrm>
            <a:off x="4701968" y="2869750"/>
            <a:ext cx="1847421" cy="300082"/>
          </a:xfrm>
          <a:prstGeom prst="rect">
            <a:avLst/>
          </a:prstGeom>
          <a:noFill/>
        </p:spPr>
        <p:txBody>
          <a:bodyPr wrap="square" rtlCol="0">
            <a:spAutoFit/>
          </a:bodyPr>
          <a:lstStyle/>
          <a:p>
            <a:r>
              <a:rPr lang="en-US" sz="1350" dirty="0"/>
              <a:t>Abu </a:t>
            </a:r>
            <a:r>
              <a:rPr lang="en-US" sz="1350" dirty="0" err="1"/>
              <a:t>Jandal</a:t>
            </a:r>
            <a:r>
              <a:rPr lang="en-US" sz="1350" dirty="0"/>
              <a:t> (Nov 2016)</a:t>
            </a:r>
          </a:p>
        </p:txBody>
      </p:sp>
      <p:pic>
        <p:nvPicPr>
          <p:cNvPr id="9" name="Picture 8">
            <a:extLst>
              <a:ext uri="{FF2B5EF4-FFF2-40B4-BE49-F238E27FC236}">
                <a16:creationId xmlns:a16="http://schemas.microsoft.com/office/drawing/2014/main" id="{BE51EC1E-0469-0846-A593-69E98D9A11A7}"/>
              </a:ext>
            </a:extLst>
          </p:cNvPr>
          <p:cNvPicPr>
            <a:picLocks noChangeAspect="1"/>
          </p:cNvPicPr>
          <p:nvPr/>
        </p:nvPicPr>
        <p:blipFill>
          <a:blip r:embed="rId7"/>
          <a:stretch>
            <a:fillRect/>
          </a:stretch>
        </p:blipFill>
        <p:spPr>
          <a:xfrm>
            <a:off x="6628270" y="839070"/>
            <a:ext cx="2515730" cy="2030681"/>
          </a:xfrm>
          <a:prstGeom prst="rect">
            <a:avLst/>
          </a:prstGeom>
        </p:spPr>
      </p:pic>
      <p:sp>
        <p:nvSpPr>
          <p:cNvPr id="10" name="TextBox 9">
            <a:extLst>
              <a:ext uri="{FF2B5EF4-FFF2-40B4-BE49-F238E27FC236}">
                <a16:creationId xmlns:a16="http://schemas.microsoft.com/office/drawing/2014/main" id="{F05A3837-6B70-2345-8F06-1768AC1F79C2}"/>
              </a:ext>
            </a:extLst>
          </p:cNvPr>
          <p:cNvSpPr txBox="1"/>
          <p:nvPr/>
        </p:nvSpPr>
        <p:spPr>
          <a:xfrm>
            <a:off x="6723560" y="2853475"/>
            <a:ext cx="2499321" cy="507831"/>
          </a:xfrm>
          <a:prstGeom prst="rect">
            <a:avLst/>
          </a:prstGeom>
          <a:noFill/>
        </p:spPr>
        <p:txBody>
          <a:bodyPr wrap="square" rtlCol="0">
            <a:spAutoFit/>
          </a:bodyPr>
          <a:lstStyle/>
          <a:p>
            <a:r>
              <a:rPr lang="en-SG" sz="1350" dirty="0"/>
              <a:t>Muhammad </a:t>
            </a:r>
            <a:r>
              <a:rPr lang="en-SG" sz="1350" dirty="0" err="1"/>
              <a:t>Wanndy</a:t>
            </a:r>
            <a:r>
              <a:rPr lang="en-SG" sz="1350" dirty="0"/>
              <a:t> Mohamed Jedi (April 2017) </a:t>
            </a:r>
            <a:endParaRPr lang="en-US" sz="1650" dirty="0"/>
          </a:p>
        </p:txBody>
      </p:sp>
    </p:spTree>
    <p:extLst>
      <p:ext uri="{BB962C8B-B14F-4D97-AF65-F5344CB8AC3E}">
        <p14:creationId xmlns:p14="http://schemas.microsoft.com/office/powerpoint/2010/main" val="3625586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0" y="2143125"/>
            <a:ext cx="4316506" cy="4714875"/>
          </a:xfrm>
          <a:prstGeom prst="rect">
            <a:avLst/>
          </a:prstGeom>
        </p:spPr>
      </p:pic>
      <p:pic>
        <p:nvPicPr>
          <p:cNvPr id="5" name="Picture 4" descr="Screen Shot 2017-11-16 at 8.46.2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316506" cy="2143125"/>
          </a:xfrm>
          <a:prstGeom prst="rect">
            <a:avLst/>
          </a:prstGeom>
        </p:spPr>
      </p:pic>
      <p:pic>
        <p:nvPicPr>
          <p:cNvPr id="6" name="Picture 5">
            <a:extLst>
              <a:ext uri="{FF2B5EF4-FFF2-40B4-BE49-F238E27FC236}">
                <a16:creationId xmlns:a16="http://schemas.microsoft.com/office/drawing/2014/main" id="{881F2583-7057-984D-AF4A-B563E531E88B}"/>
              </a:ext>
            </a:extLst>
          </p:cNvPr>
          <p:cNvPicPr>
            <a:picLocks noChangeAspect="1"/>
          </p:cNvPicPr>
          <p:nvPr/>
        </p:nvPicPr>
        <p:blipFill>
          <a:blip r:embed="rId5"/>
          <a:stretch>
            <a:fillRect/>
          </a:stretch>
        </p:blipFill>
        <p:spPr>
          <a:xfrm>
            <a:off x="4316505" y="1442285"/>
            <a:ext cx="4926109" cy="5415715"/>
          </a:xfrm>
          <a:prstGeom prst="rect">
            <a:avLst/>
          </a:prstGeom>
        </p:spPr>
      </p:pic>
      <p:pic>
        <p:nvPicPr>
          <p:cNvPr id="7" name="Picture 6" descr="Screen Shot 2017-11-16 at 8.51.14 am.png">
            <a:extLst>
              <a:ext uri="{FF2B5EF4-FFF2-40B4-BE49-F238E27FC236}">
                <a16:creationId xmlns:a16="http://schemas.microsoft.com/office/drawing/2014/main" id="{233325FE-F607-BA41-93F9-1331FACAF8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6505" y="47625"/>
            <a:ext cx="4926109" cy="1394660"/>
          </a:xfrm>
          <a:prstGeom prst="rect">
            <a:avLst/>
          </a:prstGeom>
        </p:spPr>
      </p:pic>
      <p:sp>
        <p:nvSpPr>
          <p:cNvPr id="8" name="TextBox 7">
            <a:extLst>
              <a:ext uri="{FF2B5EF4-FFF2-40B4-BE49-F238E27FC236}">
                <a16:creationId xmlns:a16="http://schemas.microsoft.com/office/drawing/2014/main" id="{604FC05F-ADCA-F24F-8A0F-11B4A4686BDD}"/>
              </a:ext>
            </a:extLst>
          </p:cNvPr>
          <p:cNvSpPr txBox="1"/>
          <p:nvPr/>
        </p:nvSpPr>
        <p:spPr>
          <a:xfrm>
            <a:off x="8283389" y="954287"/>
            <a:ext cx="753035" cy="219291"/>
          </a:xfrm>
          <a:prstGeom prst="rect">
            <a:avLst/>
          </a:prstGeom>
          <a:noFill/>
        </p:spPr>
        <p:txBody>
          <a:bodyPr wrap="square" rtlCol="0">
            <a:spAutoFit/>
          </a:bodyPr>
          <a:lstStyle/>
          <a:p>
            <a:r>
              <a:rPr lang="en-US" sz="825" dirty="0"/>
              <a:t>2017</a:t>
            </a:r>
          </a:p>
        </p:txBody>
      </p:sp>
    </p:spTree>
    <p:extLst>
      <p:ext uri="{BB962C8B-B14F-4D97-AF65-F5344CB8AC3E}">
        <p14:creationId xmlns:p14="http://schemas.microsoft.com/office/powerpoint/2010/main" val="33890521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7067</TotalTime>
  <Words>2036</Words>
  <Application>Microsoft Macintosh PowerPoint</Application>
  <PresentationFormat>On-screen Show (4:3)</PresentationFormat>
  <Paragraphs>233</Paragraphs>
  <Slides>70</Slides>
  <Notes>70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70</vt:i4>
      </vt:variant>
    </vt:vector>
  </HeadingPairs>
  <TitlesOfParts>
    <vt:vector size="75" baseType="lpstr">
      <vt:lpstr>Arial Bold</vt:lpstr>
      <vt:lpstr>Arial</vt:lpstr>
      <vt:lpstr>Calibri</vt:lpstr>
      <vt:lpstr>Office Theme</vt:lpstr>
      <vt:lpstr>1_Office Theme</vt:lpstr>
      <vt:lpstr>Violent Extremism and (de)Radicalisation in Southeast Asia</vt:lpstr>
      <vt:lpstr> (A) Regional Context  (B) Southeast Asia :  The Pull of ISIS  (C) The Singapore experience   - Jemaah Islamiah   - More recent period (self-radicalised, ISIS)  (D) Other perspectives   - What Singapore is doing : Rehabilitation     (E) The Future/Upstream Initatives</vt:lpstr>
      <vt:lpstr>SOUTHEAST ASIA(S)</vt:lpstr>
      <vt:lpstr>Southeast Asia</vt:lpstr>
      <vt:lpstr>PowerPoint Presentation</vt:lpstr>
      <vt:lpstr>Jemaah Islamiah</vt:lpstr>
      <vt:lpstr>Southeast Asian Foreign Fighters</vt:lpstr>
      <vt:lpstr>PowerPoint Presentation</vt:lpstr>
      <vt:lpstr>PowerPoint Presentation</vt:lpstr>
      <vt:lpstr>PowerPoint Presentation</vt:lpstr>
      <vt:lpstr>Muhamad Ali Abdul Rahiman @Mauwiyah</vt:lpstr>
      <vt:lpstr>Marawi (May-Oct 2017)</vt:lpstr>
      <vt:lpstr>Children : The Next Generation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Malaysian Doctor aka ‘Bird of Jannah’</vt:lpstr>
      <vt:lpstr>PowerPoint Presentation</vt:lpstr>
      <vt:lpstr>SINGAPORE</vt:lpstr>
      <vt:lpstr>JI arrests/Yishun MRT (2001)</vt:lpstr>
      <vt:lpstr>Singapore Embassies Attack plot (c.2001)</vt:lpstr>
      <vt:lpstr>SITUATION HAS EVOLVED</vt:lpstr>
      <vt:lpstr>“Self-Radicalised” Foreign Workers (Jan + May 16)</vt:lpstr>
      <vt:lpstr>PowerPoint Presentation</vt:lpstr>
      <vt:lpstr>PowerPoint Presentation</vt:lpstr>
      <vt:lpstr>There is no doubt that many of the lands of the Muslims are occupied by the infidels and some of them for centuries, from Andalusia to the west and the sides of southern Europe, Central Asia, the Balkans, the Caucasus and the like, to East Turkistan in western China to many countries of South East Asia, Singapore, and others, and even India, and large parts of them, and others, were all at one time the country of Islam and Dar Islam and then taken by the enemy infidel. Muslims rid themselves of the infidels, and then restore the rest of the land of Islam from the land of Arabs. These must be fought and fought, and whoever is capable of doing so must fight against the law of the unbelievers. Therefore, there is progress for the infidels now (America and its allies) to oppose their submission. Who is doing this jihad? How can we say that jihad is enough?</vt:lpstr>
      <vt:lpstr>Singapore’s Self-Radicalized</vt:lpstr>
      <vt:lpstr>Situation in Singapore has evolved </vt:lpstr>
      <vt:lpstr>PowerPoint Presentation</vt:lpstr>
      <vt:lpstr>PowerPoint Presentation</vt:lpstr>
      <vt:lpstr>PowerPoint Presentation</vt:lpstr>
      <vt:lpstr>Self-Radicalisation</vt:lpstr>
      <vt:lpstr>PowerPoint Presentation</vt:lpstr>
      <vt:lpstr>MHA’s concerns</vt:lpstr>
      <vt:lpstr>Other conflicts</vt:lpstr>
      <vt:lpstr>Abu Uqayl </vt:lpstr>
      <vt:lpstr>WHY?</vt:lpstr>
      <vt:lpstr>Singapore : recent cases</vt:lpstr>
      <vt:lpstr>Recent cases (II)</vt:lpstr>
      <vt:lpstr>PowerPoint Presentation</vt:lpstr>
      <vt:lpstr>RRG and Inter-Agency AfterCare Group (IACG)</vt:lpstr>
      <vt:lpstr>Religious Rehabilitation Group (RRG)</vt:lpstr>
      <vt:lpstr>Other Examples of RRG work</vt:lpstr>
      <vt:lpstr>PowerPoint Presentation</vt:lpstr>
      <vt:lpstr>New Radicalisations</vt:lpstr>
      <vt:lpstr>PowerPoint Presentation</vt:lpstr>
      <vt:lpstr>PowerPoint Presentation</vt:lpstr>
      <vt:lpstr>Other Perspectives </vt:lpstr>
      <vt:lpstr>What are some connecting strands?</vt:lpstr>
      <vt:lpstr>PowerPoint Presentation</vt:lpstr>
      <vt:lpstr>The Future/Upstream Initiatives</vt:lpstr>
      <vt:lpstr>“Aarhus Model” (Denmark)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RSIS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Shashi Jayakumar</dc:creator>
  <cp:keywords/>
  <dc:description/>
  <cp:lastModifiedBy>Shashi Jayakumar (Dr)</cp:lastModifiedBy>
  <cp:revision>244</cp:revision>
  <dcterms:created xsi:type="dcterms:W3CDTF">2016-04-04T02:18:27Z</dcterms:created>
  <dcterms:modified xsi:type="dcterms:W3CDTF">2021-03-01T08:52:46Z</dcterms:modified>
  <cp:category/>
</cp:coreProperties>
</file>