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04" r:id="rId2"/>
    <p:sldId id="307" r:id="rId3"/>
    <p:sldId id="308" r:id="rId4"/>
    <p:sldId id="309" r:id="rId5"/>
    <p:sldId id="305" r:id="rId6"/>
    <p:sldId id="301" r:id="rId7"/>
    <p:sldId id="302" r:id="rId8"/>
    <p:sldId id="306" r:id="rId9"/>
    <p:sldId id="312" r:id="rId10"/>
    <p:sldId id="310" r:id="rId11"/>
    <p:sldId id="313" r:id="rId12"/>
    <p:sldId id="300" r:id="rId13"/>
    <p:sldId id="258" r:id="rId14"/>
    <p:sldId id="290" r:id="rId15"/>
    <p:sldId id="294" r:id="rId16"/>
    <p:sldId id="257" r:id="rId17"/>
    <p:sldId id="260" r:id="rId18"/>
    <p:sldId id="31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70" d="100"/>
          <a:sy n="70" d="100"/>
        </p:scale>
        <p:origin x="-1186" y="6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notesViewPr>
    <p:cSldViewPr>
      <p:cViewPr varScale="1">
        <p:scale>
          <a:sx n="41" d="100"/>
          <a:sy n="41" d="100"/>
        </p:scale>
        <p:origin x="-2333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39E53-35D0-4AA4-AEF6-391821EE21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A640E-5EDE-4F13-8D21-3BA3E59AF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78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A640E-5EDE-4F13-8D21-3BA3E59AF07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400" cap="none" dirty="0" err="1" smtClean="0">
                <a:solidFill>
                  <a:schemeClr val="bg1"/>
                </a:solidFill>
              </a:rPr>
              <a:t>Раздыкова</a:t>
            </a:r>
            <a:r>
              <a:rPr lang="ru-RU" sz="2400" cap="none" dirty="0" smtClean="0">
                <a:solidFill>
                  <a:schemeClr val="bg1"/>
                </a:solidFill>
              </a:rPr>
              <a:t> </a:t>
            </a:r>
            <a:r>
              <a:rPr lang="ru-RU" sz="2400" cap="none" dirty="0" err="1" smtClean="0">
                <a:solidFill>
                  <a:schemeClr val="bg1"/>
                </a:solidFill>
              </a:rPr>
              <a:t>Гульназ</a:t>
            </a:r>
            <a:r>
              <a:rPr lang="ru-RU" sz="2400" cap="none" dirty="0" smtClean="0">
                <a:solidFill>
                  <a:schemeClr val="bg1"/>
                </a:solidFill>
              </a:rPr>
              <a:t>,</a:t>
            </a:r>
            <a:br>
              <a:rPr lang="ru-RU" sz="2400" cap="none" dirty="0" smtClean="0">
                <a:solidFill>
                  <a:schemeClr val="bg1"/>
                </a:solidFill>
              </a:rPr>
            </a:br>
            <a:r>
              <a:rPr lang="ru-RU" sz="2400" cap="none" dirty="0" smtClean="0">
                <a:solidFill>
                  <a:schemeClr val="bg1"/>
                </a:solidFill>
              </a:rPr>
              <a:t>руководитель  реабилитационного центра</a:t>
            </a:r>
            <a:br>
              <a:rPr lang="ru-RU" sz="2400" cap="none" dirty="0" smtClean="0">
                <a:solidFill>
                  <a:schemeClr val="bg1"/>
                </a:solidFill>
              </a:rPr>
            </a:br>
            <a:r>
              <a:rPr lang="ru-RU" sz="2400" cap="none" dirty="0" smtClean="0">
                <a:solidFill>
                  <a:schemeClr val="bg1"/>
                </a:solidFill>
              </a:rPr>
              <a:t> Республика </a:t>
            </a:r>
            <a:r>
              <a:rPr lang="ru-RU" sz="2400" cap="none" dirty="0" smtClean="0">
                <a:solidFill>
                  <a:schemeClr val="bg1"/>
                </a:solidFill>
              </a:rPr>
              <a:t>Казахстан</a:t>
            </a:r>
            <a:br>
              <a:rPr lang="ru-RU" sz="2400" cap="none" dirty="0" smtClean="0">
                <a:solidFill>
                  <a:schemeClr val="bg1"/>
                </a:solidFill>
              </a:rPr>
            </a:br>
            <a:r>
              <a:rPr lang="en-US" sz="2200" cap="none" dirty="0" smtClean="0">
                <a:solidFill>
                  <a:schemeClr val="bg1"/>
                </a:solidFill>
              </a:rPr>
              <a:t>gulnazkz@list.ru</a:t>
            </a:r>
            <a:r>
              <a:rPr lang="ru-RU" sz="2200" cap="none" dirty="0" smtClean="0">
                <a:solidFill>
                  <a:schemeClr val="bg1"/>
                </a:solidFill>
              </a:rPr>
              <a:t> </a:t>
            </a:r>
            <a:endParaRPr lang="ru-RU" sz="2200" cap="none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458200" cy="2786082"/>
          </a:xfrm>
        </p:spPr>
        <p:txBody>
          <a:bodyPr>
            <a:noAutofit/>
          </a:bodyPr>
          <a:lstStyle/>
          <a:p>
            <a:pPr algn="ctr"/>
            <a:endParaRPr lang="ru-RU" sz="4400" b="1" dirty="0" smtClean="0">
              <a:solidFill>
                <a:schemeClr val="bg1"/>
              </a:solidFill>
            </a:endParaRPr>
          </a:p>
          <a:p>
            <a:pPr algn="ctr"/>
            <a:endParaRPr lang="ru-RU" sz="4400" b="1" dirty="0" smtClean="0">
              <a:solidFill>
                <a:schemeClr val="bg1"/>
              </a:solidFill>
            </a:endParaRPr>
          </a:p>
          <a:p>
            <a:pPr algn="ctr"/>
            <a:endParaRPr lang="ru-RU" sz="4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Казахстанский опыт реабилитации и </a:t>
            </a:r>
            <a:r>
              <a:rPr lang="ru-RU" sz="4400" b="1" dirty="0" err="1" smtClean="0">
                <a:solidFill>
                  <a:schemeClr val="bg1"/>
                </a:solidFill>
              </a:rPr>
              <a:t>реинтеграции</a:t>
            </a:r>
            <a:r>
              <a:rPr lang="ru-RU" sz="4400" b="1" dirty="0" smtClean="0">
                <a:solidFill>
                  <a:schemeClr val="bg1"/>
                </a:solidFill>
              </a:rPr>
              <a:t> женщин, эвакуированных из зон террористической активности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</a:rPr>
              <a:t>Подготовительный    этап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48756" cy="5214974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Совершенствование законодательства:  УК, КоАП. Принятие Государственной программы на 2018-2022 года. 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Изучение, обобщение и реализация опыта реабилитации других стран: выработка собственного опыта реабилитации с учетом национальной  специфики. 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Анализ и прогнозирование рисков вторичной радикализации религиозного сознания.  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Активизация и совершенствование работы в интернет-пространстве посредством систем «</a:t>
            </a:r>
            <a:r>
              <a:rPr lang="ru-RU" sz="5000" dirty="0" err="1" smtClean="0">
                <a:solidFill>
                  <a:schemeClr val="bg1"/>
                </a:solidFill>
              </a:rPr>
              <a:t>кибер</a:t>
            </a:r>
            <a:r>
              <a:rPr lang="ru-RU" sz="5000" dirty="0" smtClean="0">
                <a:solidFill>
                  <a:schemeClr val="bg1"/>
                </a:solidFill>
              </a:rPr>
              <a:t>-надзор», «</a:t>
            </a:r>
            <a:r>
              <a:rPr lang="ru-RU" sz="5000" dirty="0" err="1" smtClean="0">
                <a:solidFill>
                  <a:schemeClr val="bg1"/>
                </a:solidFill>
              </a:rPr>
              <a:t>кибер</a:t>
            </a:r>
            <a:r>
              <a:rPr lang="ru-RU" sz="5000" dirty="0" smtClean="0">
                <a:solidFill>
                  <a:schemeClr val="bg1"/>
                </a:solidFill>
              </a:rPr>
              <a:t>-щит»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 Судебное решение о запрете МТО  «Исламское государство» (ИГ, ИГИЛ, ДАИШ, ИГИШ),  «Фронт-ан-</a:t>
            </a:r>
            <a:r>
              <a:rPr lang="ru-RU" sz="5000" dirty="0" err="1" smtClean="0">
                <a:solidFill>
                  <a:schemeClr val="bg1"/>
                </a:solidFill>
              </a:rPr>
              <a:t>Нусра</a:t>
            </a:r>
            <a:r>
              <a:rPr lang="ru-RU" sz="5000" dirty="0" smtClean="0">
                <a:solidFill>
                  <a:schemeClr val="bg1"/>
                </a:solidFill>
              </a:rPr>
              <a:t>» (</a:t>
            </a:r>
            <a:r>
              <a:rPr lang="ru-RU" sz="5000" dirty="0" err="1" smtClean="0">
                <a:solidFill>
                  <a:schemeClr val="bg1"/>
                </a:solidFill>
              </a:rPr>
              <a:t>Джабхат</a:t>
            </a:r>
            <a:r>
              <a:rPr lang="ru-RU" sz="5000" dirty="0" smtClean="0">
                <a:solidFill>
                  <a:schemeClr val="bg1"/>
                </a:solidFill>
              </a:rPr>
              <a:t>-ан-</a:t>
            </a:r>
            <a:r>
              <a:rPr lang="ru-RU" sz="5000" dirty="0" err="1" smtClean="0">
                <a:solidFill>
                  <a:schemeClr val="bg1"/>
                </a:solidFill>
              </a:rPr>
              <a:t>Нусра</a:t>
            </a:r>
            <a:r>
              <a:rPr lang="ru-RU" sz="5000" dirty="0" smtClean="0">
                <a:solidFill>
                  <a:schemeClr val="bg1"/>
                </a:solidFill>
              </a:rPr>
              <a:t>), </a:t>
            </a:r>
            <a:r>
              <a:rPr lang="ru-RU" sz="5000" dirty="0" smtClean="0"/>
              <a:t>«</a:t>
            </a:r>
            <a:r>
              <a:rPr lang="ru-RU" sz="5000" dirty="0" err="1" smtClean="0">
                <a:solidFill>
                  <a:schemeClr val="bg1"/>
                </a:solidFill>
              </a:rPr>
              <a:t>Ат</a:t>
            </a:r>
            <a:r>
              <a:rPr lang="ru-RU" sz="5000" dirty="0" smtClean="0">
                <a:solidFill>
                  <a:schemeClr val="bg1"/>
                </a:solidFill>
              </a:rPr>
              <a:t>-</a:t>
            </a:r>
            <a:r>
              <a:rPr lang="ru-RU" sz="5000" dirty="0" err="1" smtClean="0">
                <a:solidFill>
                  <a:schemeClr val="bg1"/>
                </a:solidFill>
              </a:rPr>
              <a:t>такфир</a:t>
            </a:r>
            <a:r>
              <a:rPr lang="ru-RU" sz="5000" dirty="0" smtClean="0">
                <a:solidFill>
                  <a:schemeClr val="bg1"/>
                </a:solidFill>
              </a:rPr>
              <a:t>-</a:t>
            </a:r>
            <a:r>
              <a:rPr lang="ru-RU" sz="5000" dirty="0" err="1" smtClean="0">
                <a:solidFill>
                  <a:schemeClr val="bg1"/>
                </a:solidFill>
              </a:rPr>
              <a:t>уаль</a:t>
            </a:r>
            <a:r>
              <a:rPr lang="ru-RU" sz="5000" dirty="0" smtClean="0">
                <a:solidFill>
                  <a:schemeClr val="bg1"/>
                </a:solidFill>
              </a:rPr>
              <a:t>-хиджра».  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Депортация и привлечение к уголовной ответственности  идеологов экстремизма и терроризма. 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Подготовка и переподготовка кадров специалистов теологов, религиоведов, психологов и сотрудников уголовно-исполнительной системы. </a:t>
            </a:r>
          </a:p>
          <a:p>
            <a:pPr marL="514350" indent="-514350" algn="just">
              <a:buClrTx/>
              <a:buFont typeface="+mj-lt"/>
              <a:buAutoNum type="arabicParenR"/>
            </a:pPr>
            <a:r>
              <a:rPr lang="ru-RU" sz="5000" dirty="0" smtClean="0">
                <a:solidFill>
                  <a:schemeClr val="bg1"/>
                </a:solidFill>
              </a:rPr>
              <a:t>Укрепление материально-технической базы реабилитационных центров на местах.  </a:t>
            </a:r>
          </a:p>
          <a:p>
            <a:pPr marL="514350" indent="-514350">
              <a:buClrTx/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МедИйная</a:t>
            </a:r>
            <a:r>
              <a:rPr lang="ru-RU" b="1" dirty="0" smtClean="0">
                <a:solidFill>
                  <a:schemeClr val="bg1"/>
                </a:solidFill>
              </a:rPr>
              <a:t> политика спецоперации «</a:t>
            </a:r>
            <a:r>
              <a:rPr lang="ru-RU" b="1" dirty="0" err="1" smtClean="0">
                <a:solidFill>
                  <a:schemeClr val="bg1"/>
                </a:solidFill>
              </a:rPr>
              <a:t>Жусан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Стоить отметить, что судебные процессы над подследственными  были освещены в СМИ: репортажи из зала суда, интервью, исповеди и документальные фильмы о судьбах  осужденных.  В том числе, и в зарубежных СМИ.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Вышло около 700 материалов о самой операции и о судьбах  репатриантов в печатных и электронных СМИ. Они все находятся в открытом доступе.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	</a:t>
            </a:r>
            <a:r>
              <a:rPr lang="ru-RU" sz="2400" b="1" i="1" dirty="0" smtClean="0">
                <a:solidFill>
                  <a:srgbClr val="FF0000"/>
                </a:solidFill>
              </a:rPr>
              <a:t>В казахской культуре полынь и степь — символы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Родины, памяти, времени. </a:t>
            </a:r>
          </a:p>
          <a:p>
            <a:pPr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algn="just">
              <a:buClrTx/>
              <a:buSzPct val="100000"/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Жусан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- это  название травы, которая растет в казахских степях.</a:t>
            </a:r>
          </a:p>
          <a:p>
            <a:pPr algn="just">
              <a:buClrTx/>
              <a:buSzPct val="100000"/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just">
              <a:buClrTx/>
              <a:buSzPct val="10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Полынь украшает степь, лечит животных и людей, в холод служит надежным топливом. </a:t>
            </a:r>
            <a:r>
              <a:rPr lang="ru-RU" sz="2400" dirty="0" err="1" smtClean="0">
                <a:solidFill>
                  <a:schemeClr val="bg1"/>
                </a:solidFill>
              </a:rPr>
              <a:t>Жусан</a:t>
            </a:r>
            <a:r>
              <a:rPr lang="ru-RU" sz="2400" dirty="0" smtClean="0">
                <a:solidFill>
                  <a:schemeClr val="bg1"/>
                </a:solidFill>
              </a:rPr>
              <a:t> это природный антисептик, эта трава входит в состав многих лекарств. </a:t>
            </a:r>
          </a:p>
          <a:p>
            <a:pPr algn="just">
              <a:buClrTx/>
              <a:buSzPct val="10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Запах полыни напоминает казаху его родной край и детство. Полынь в казахской культуре – источник поэтических и литературных образов. С тех давних пор полынь стала вечным символом казахского народа.  </a:t>
            </a:r>
          </a:p>
          <a:p>
            <a:pPr algn="just">
              <a:buClrTx/>
              <a:buSzPct val="100000"/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 «…..Горький вкус полыни оказался для меня самым сладким в жизни…» - </a:t>
            </a:r>
            <a:r>
              <a:rPr lang="ru-RU" sz="2400" dirty="0" smtClean="0">
                <a:solidFill>
                  <a:schemeClr val="bg1"/>
                </a:solidFill>
              </a:rPr>
              <a:t>из беседы с репатрианткой из Сирии.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786842" cy="65722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	</a:t>
            </a:r>
            <a:r>
              <a:rPr lang="ru-RU" sz="4600" b="1" dirty="0" smtClean="0">
                <a:solidFill>
                  <a:schemeClr val="bg1"/>
                </a:solidFill>
              </a:rPr>
              <a:t>Женщин, выехавших на территорию 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chemeClr val="bg1"/>
                </a:solidFill>
              </a:rPr>
              <a:t>боевых действий, условно можно</a:t>
            </a:r>
            <a:r>
              <a:rPr lang="kk-KZ" sz="4600" b="1" dirty="0" smtClean="0">
                <a:solidFill>
                  <a:schemeClr val="bg1"/>
                </a:solidFill>
              </a:rPr>
              <a:t> разделить</a:t>
            </a:r>
            <a:r>
              <a:rPr lang="ru-RU" sz="4600" b="1" dirty="0" smtClean="0">
                <a:solidFill>
                  <a:schemeClr val="bg1"/>
                </a:solidFill>
              </a:rPr>
              <a:t> на </a:t>
            </a:r>
            <a:r>
              <a:rPr lang="ru-RU" sz="4600" b="1" dirty="0" smtClean="0">
                <a:solidFill>
                  <a:srgbClr val="FF0000"/>
                </a:solidFill>
              </a:rPr>
              <a:t>четыре категории</a:t>
            </a:r>
            <a:r>
              <a:rPr lang="ru-RU" sz="4600" b="1" dirty="0" smtClean="0">
                <a:solidFill>
                  <a:schemeClr val="bg1"/>
                </a:solidFill>
              </a:rPr>
              <a:t>:  </a:t>
            </a: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kk-KZ" sz="3400" b="1" dirty="0" smtClean="0">
                <a:solidFill>
                  <a:schemeClr val="bg1"/>
                </a:solidFill>
              </a:rPr>
              <a:t>1 категория </a:t>
            </a:r>
            <a:r>
              <a:rPr lang="kk-KZ" sz="3400" dirty="0" smtClean="0">
                <a:solidFill>
                  <a:schemeClr val="bg1"/>
                </a:solidFill>
              </a:rPr>
              <a:t>- женщины, выехавшие в Сирию за своими мужьями.  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kk-KZ" sz="3400" b="1" dirty="0" smtClean="0">
                <a:solidFill>
                  <a:schemeClr val="bg1"/>
                </a:solidFill>
              </a:rPr>
              <a:t>2 категория -</a:t>
            </a:r>
            <a:r>
              <a:rPr lang="kk-KZ" sz="3400" dirty="0" smtClean="0">
                <a:solidFill>
                  <a:schemeClr val="bg1"/>
                </a:solidFill>
              </a:rPr>
              <a:t> женщины, уехавшие по собственной воле без мужчин, с детьми и т.д. Также есть такие кейсы, когда женщины оставляли своих мужей и выезжали на территорию Сирии добровольно без внешнего рекрутирования. 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kk-KZ" sz="3400" b="1" dirty="0" smtClean="0">
                <a:solidFill>
                  <a:schemeClr val="bg1"/>
                </a:solidFill>
              </a:rPr>
              <a:t>3 категория - </a:t>
            </a:r>
            <a:r>
              <a:rPr lang="kk-KZ" sz="3400" dirty="0" smtClean="0">
                <a:solidFill>
                  <a:schemeClr val="bg1"/>
                </a:solidFill>
              </a:rPr>
              <a:t>женщины, которые на момент войны уже находились на территории Ближнего Востока, имели опыт проживания на территории боевых действий в Вазиристане, Ираке. Они просто примкнули к террористам. 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3400" b="1" dirty="0" smtClean="0">
                <a:solidFill>
                  <a:schemeClr val="bg1"/>
                </a:solidFill>
              </a:rPr>
              <a:t>4 категория - </a:t>
            </a:r>
            <a:r>
              <a:rPr lang="ru-RU" sz="3400" dirty="0" smtClean="0">
                <a:solidFill>
                  <a:schemeClr val="bg1"/>
                </a:solidFill>
              </a:rPr>
              <a:t>женщины, которые на момент выезда в Сирию вообще не практиковали ислам (матери, близкие родственники)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641204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	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Реабилитация включает в себя комплекс теологических, психологических и социально-адаптационных мероприятий,  направленных на отведение объекта реабилитации от идеологии экстремизма, путем поэтапного восстановления традиционной системы ценностей общества.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188640"/>
            <a:ext cx="4302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Реабилитация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Autofit/>
          </a:bodyPr>
          <a:lstStyle/>
          <a:p>
            <a:pPr algn="ctr"/>
            <a:r>
              <a:rPr lang="ru-RU" sz="2800" smtClean="0">
                <a:solidFill>
                  <a:schemeClr val="bg1"/>
                </a:solidFill>
              </a:rPr>
              <a:t>Факторы, способствующие 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 вторичной радикализации  женщин</a:t>
            </a: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5643578"/>
          </a:xfrm>
        </p:spPr>
        <p:txBody>
          <a:bodyPr>
            <a:normAutofit fontScale="25000" lnSpcReduction="20000"/>
          </a:bodyPr>
          <a:lstStyle/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Семья, и близкое семейное окружение, которые придерживаются  радикальных взглядов; 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Перспектива замужества с адептами радикальных </a:t>
            </a:r>
            <a:r>
              <a:rPr lang="ru-RU" sz="8000" dirty="0" err="1" smtClean="0">
                <a:solidFill>
                  <a:schemeClr val="bg1"/>
                </a:solidFill>
              </a:rPr>
              <a:t>жамагатов</a:t>
            </a:r>
            <a:r>
              <a:rPr lang="ru-RU" sz="8000" dirty="0" smtClean="0">
                <a:solidFill>
                  <a:schemeClr val="bg1"/>
                </a:solidFill>
              </a:rPr>
              <a:t>; 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Неприятие и отторжение со стороны верующих женщин, как  из традиционных </a:t>
            </a:r>
            <a:r>
              <a:rPr lang="ru-RU" sz="8000" dirty="0" err="1" smtClean="0">
                <a:solidFill>
                  <a:schemeClr val="bg1"/>
                </a:solidFill>
              </a:rPr>
              <a:t>жамагатов</a:t>
            </a:r>
            <a:r>
              <a:rPr lang="ru-RU" sz="8000" dirty="0" smtClean="0">
                <a:solidFill>
                  <a:schemeClr val="bg1"/>
                </a:solidFill>
              </a:rPr>
              <a:t>, </a:t>
            </a:r>
            <a:r>
              <a:rPr lang="ru-RU" sz="8000" smtClean="0">
                <a:solidFill>
                  <a:schemeClr val="bg1"/>
                </a:solidFill>
              </a:rPr>
              <a:t>так и </a:t>
            </a:r>
            <a:r>
              <a:rPr lang="ru-RU" sz="8000" dirty="0" smtClean="0">
                <a:solidFill>
                  <a:schemeClr val="bg1"/>
                </a:solidFill>
              </a:rPr>
              <a:t>нетрадиционных;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Агрессия и недоверие со стороны социума, которые в категоричной форме высказываются в социальных сетях и комментариях. Отторжение со стороны школы , соседей, родственников и друзей и т.д.;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Наличие физических увечий, инвалидность, амнезия, контузия и </a:t>
            </a:r>
            <a:r>
              <a:rPr lang="ru-RU" sz="8000" dirty="0" err="1" smtClean="0">
                <a:solidFill>
                  <a:schemeClr val="bg1"/>
                </a:solidFill>
              </a:rPr>
              <a:t>т.д</a:t>
            </a:r>
            <a:r>
              <a:rPr lang="ru-RU" sz="8000" dirty="0" smtClean="0">
                <a:solidFill>
                  <a:schemeClr val="bg1"/>
                </a:solidFill>
              </a:rPr>
              <a:t>;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Неэффективность  либо </a:t>
            </a:r>
            <a:r>
              <a:rPr lang="ru-RU" sz="8000" dirty="0" err="1" smtClean="0">
                <a:solidFill>
                  <a:schemeClr val="bg1"/>
                </a:solidFill>
              </a:rPr>
              <a:t>малоэффективность</a:t>
            </a:r>
            <a:r>
              <a:rPr lang="ru-RU" sz="8000" dirty="0" smtClean="0">
                <a:solidFill>
                  <a:schemeClr val="bg1"/>
                </a:solidFill>
              </a:rPr>
              <a:t> реабилитационных  мероприятий;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Индивидуальные психологические и эмоционально-волевые характеристики  женщины,  категория, так называемых, женщин–вербовщиц, женщин-проповедников;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Нерешенность социально-бытовых либо финансовых проблем; 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</a:rPr>
              <a:t>Поддержание эмоциональной связи с женщинами, которые остаются в Сирии, с которыми там установлены дружеские, доверительные отношения;</a:t>
            </a:r>
          </a:p>
          <a:p>
            <a:pPr marL="742950" lvl="0" indent="-742950" algn="just">
              <a:buClrTx/>
              <a:buSzPct val="100000"/>
              <a:buFont typeface="+mj-lt"/>
              <a:buAutoNum type="arabicPeriod"/>
            </a:pPr>
            <a:r>
              <a:rPr lang="ru-RU" sz="8000" dirty="0" err="1" smtClean="0">
                <a:solidFill>
                  <a:schemeClr val="bg1"/>
                </a:solidFill>
              </a:rPr>
              <a:t>Гиперопека</a:t>
            </a:r>
            <a:r>
              <a:rPr lang="ru-RU" sz="8000" dirty="0" smtClean="0">
                <a:solidFill>
                  <a:schemeClr val="bg1"/>
                </a:solidFill>
              </a:rPr>
              <a:t> со  стороны государства, родных  и общества (т.н. «травматическая мембрана»). </a:t>
            </a:r>
          </a:p>
          <a:p>
            <a:endParaRPr lang="ru-RU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Методы работы с женщинами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84" y="1556792"/>
            <a:ext cx="8676456" cy="4593692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sz="4200" dirty="0" smtClean="0">
              <a:solidFill>
                <a:schemeClr val="bg1"/>
              </a:solidFill>
            </a:endParaRPr>
          </a:p>
          <a:p>
            <a:pPr marL="582930" indent="-514350"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		</a:t>
            </a:r>
            <a:r>
              <a:rPr lang="ru-RU" sz="8000" b="1" dirty="0" smtClean="0">
                <a:solidFill>
                  <a:srgbClr val="FF0000"/>
                </a:solidFill>
              </a:rPr>
              <a:t>Групповая терапия </a:t>
            </a:r>
            <a:r>
              <a:rPr lang="ru-RU" sz="8000" b="1" dirty="0" smtClean="0">
                <a:solidFill>
                  <a:srgbClr val="FF0000"/>
                </a:solidFill>
              </a:rPr>
              <a:t>(теологическая и психологическая)</a:t>
            </a:r>
            <a:r>
              <a:rPr lang="ru-RU" sz="8000" dirty="0" smtClean="0">
                <a:solidFill>
                  <a:schemeClr val="bg1"/>
                </a:solidFill>
              </a:rPr>
              <a:t>- </a:t>
            </a:r>
            <a:r>
              <a:rPr lang="ru-RU" sz="8000" dirty="0" smtClean="0">
                <a:solidFill>
                  <a:schemeClr val="bg1"/>
                </a:solidFill>
              </a:rPr>
              <a:t>наиболее часто используемый вид терапии для</a:t>
            </a:r>
            <a:br>
              <a:rPr lang="ru-RU" sz="8000" dirty="0" smtClean="0">
                <a:solidFill>
                  <a:schemeClr val="bg1"/>
                </a:solidFill>
              </a:rPr>
            </a:br>
            <a:r>
              <a:rPr lang="ru-RU" sz="8000" dirty="0" smtClean="0">
                <a:solidFill>
                  <a:schemeClr val="bg1"/>
                </a:solidFill>
              </a:rPr>
              <a:t>пациентов, переживших травматический опыт. Часто она проводится</a:t>
            </a:r>
            <a:br>
              <a:rPr lang="ru-RU" sz="8000" dirty="0" smtClean="0">
                <a:solidFill>
                  <a:schemeClr val="bg1"/>
                </a:solidFill>
              </a:rPr>
            </a:br>
            <a:r>
              <a:rPr lang="ru-RU" sz="8000" dirty="0" smtClean="0">
                <a:solidFill>
                  <a:schemeClr val="bg1"/>
                </a:solidFill>
              </a:rPr>
              <a:t>в сочетании с разными видами индивидуальной терапии. </a:t>
            </a:r>
          </a:p>
          <a:p>
            <a:pPr marL="582930" indent="-514350" algn="just">
              <a:buNone/>
            </a:pPr>
            <a:endParaRPr lang="ru-RU" sz="8000" dirty="0" smtClean="0">
              <a:solidFill>
                <a:schemeClr val="bg1"/>
              </a:solidFill>
            </a:endParaRPr>
          </a:p>
          <a:p>
            <a:pPr marL="582930" indent="-514350" algn="ctr">
              <a:buClrTx/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Предлагаются отличные друг от друга направления: </a:t>
            </a:r>
          </a:p>
          <a:p>
            <a:pPr marL="582930" indent="-514350" algn="ctr">
              <a:buClrTx/>
              <a:buNone/>
            </a:pPr>
            <a:endParaRPr lang="ru-RU" sz="8000" dirty="0" smtClean="0">
              <a:solidFill>
                <a:schemeClr val="bg1"/>
              </a:solidFill>
            </a:endParaRPr>
          </a:p>
          <a:p>
            <a:pPr marL="582930" indent="-514350"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	1) группы открытого типа</a:t>
            </a:r>
            <a:r>
              <a:rPr lang="ru-RU" sz="8000" dirty="0" smtClean="0">
                <a:solidFill>
                  <a:schemeClr val="bg1"/>
                </a:solidFill>
              </a:rPr>
              <a:t>, ориентированные на решение образовательных задач или на структурирование травматических воспоминаний </a:t>
            </a:r>
            <a:r>
              <a:rPr lang="ru-RU" sz="8000" b="1" dirty="0" smtClean="0">
                <a:solidFill>
                  <a:schemeClr val="bg1"/>
                </a:solidFill>
              </a:rPr>
              <a:t>(работа «там и тогда»);</a:t>
            </a:r>
          </a:p>
          <a:p>
            <a:pPr marL="582930" indent="-514350" algn="just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/>
            </a:r>
            <a:br>
              <a:rPr lang="ru-RU" sz="8000" dirty="0" smtClean="0">
                <a:solidFill>
                  <a:schemeClr val="bg1"/>
                </a:solidFill>
              </a:rPr>
            </a:br>
            <a:r>
              <a:rPr lang="ru-RU" sz="8000" b="1" dirty="0" smtClean="0">
                <a:solidFill>
                  <a:schemeClr val="bg1"/>
                </a:solidFill>
              </a:rPr>
              <a:t>2) группы, имеющие заданную структуру, </a:t>
            </a:r>
            <a:r>
              <a:rPr lang="ru-RU" sz="8000" dirty="0" smtClean="0">
                <a:solidFill>
                  <a:schemeClr val="bg1"/>
                </a:solidFill>
              </a:rPr>
              <a:t>нацеленные на выполнение</a:t>
            </a:r>
            <a:br>
              <a:rPr lang="ru-RU" sz="8000" dirty="0" smtClean="0">
                <a:solidFill>
                  <a:schemeClr val="bg1"/>
                </a:solidFill>
              </a:rPr>
            </a:br>
            <a:r>
              <a:rPr lang="ru-RU" sz="8000" dirty="0" smtClean="0">
                <a:solidFill>
                  <a:schemeClr val="bg1"/>
                </a:solidFill>
              </a:rPr>
              <a:t>конкретной задачи, на выработку навыков </a:t>
            </a:r>
            <a:r>
              <a:rPr lang="ru-RU" sz="8000" dirty="0" err="1" smtClean="0">
                <a:solidFill>
                  <a:schemeClr val="bg1"/>
                </a:solidFill>
              </a:rPr>
              <a:t>совладания</a:t>
            </a:r>
            <a:r>
              <a:rPr lang="ru-RU" sz="8000" dirty="0" smtClean="0">
                <a:solidFill>
                  <a:schemeClr val="bg1"/>
                </a:solidFill>
              </a:rPr>
              <a:t> с травмой, на</a:t>
            </a:r>
            <a:br>
              <a:rPr lang="ru-RU" sz="8000" dirty="0" smtClean="0">
                <a:solidFill>
                  <a:schemeClr val="bg1"/>
                </a:solidFill>
              </a:rPr>
            </a:br>
            <a:r>
              <a:rPr lang="ru-RU" sz="8000" dirty="0" smtClean="0">
                <a:solidFill>
                  <a:schemeClr val="bg1"/>
                </a:solidFill>
              </a:rPr>
              <a:t>работу с ресурсным состоянием </a:t>
            </a:r>
            <a:r>
              <a:rPr lang="ru-RU" sz="8000" b="1" dirty="0" smtClean="0">
                <a:solidFill>
                  <a:schemeClr val="bg1"/>
                </a:solidFill>
              </a:rPr>
              <a:t>(работа «здесь и теперь»)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СОЦИАЛЬНО-ПСИХОЛОГИЧЕСКИЕ Методы работы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00660"/>
          </a:xfrm>
        </p:spPr>
        <p:txBody>
          <a:bodyPr>
            <a:normAutofit fontScale="25000" lnSpcReduction="20000"/>
          </a:bodyPr>
          <a:lstStyle/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Реабилитация в рамках материнской терапии (забота, участие, сопереживание, понимание, активное слушание </a:t>
            </a:r>
            <a:r>
              <a:rPr lang="ru-RU" sz="8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и.т.д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Телесо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-ориентированная терапия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Тренинги 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избавление от посттравматического синдрома, тревожности, агрессии, депрессии,  </a:t>
            </a:r>
            <a:r>
              <a:rPr lang="ru-RU" sz="8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аддиктивности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8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застревания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«замораживания»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Техники НЛП 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Теологическое сопровождение и консультирование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Культурно-спортивные мероприятия 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отдыха и досуга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Тренинги личностного роста, позитивного жизненного сценария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Медиативные практики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и 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последующим  трудоустройством</a:t>
            </a:r>
          </a:p>
          <a:p>
            <a:pPr marL="1440180" indent="-1371600" algn="just">
              <a:buClrTx/>
              <a:buSzPct val="100000"/>
              <a:buFont typeface="+mj-lt"/>
              <a:buAutoNum type="arabicPeriod"/>
            </a:pP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8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бизнес-инициатив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грантовое</a:t>
            </a:r>
            <a:r>
              <a:rPr lang="ru-RU" sz="8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финансирование</a:t>
            </a:r>
            <a:endParaRPr lang="ru-RU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11580" indent="-1143000">
              <a:buClrTx/>
              <a:buSzPct val="100000"/>
              <a:buNone/>
            </a:pPr>
            <a:r>
              <a:rPr lang="ru-RU" sz="7200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9" y="1142984"/>
            <a:ext cx="8429684" cy="51435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	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	</a:t>
            </a:r>
            <a:r>
              <a:rPr lang="ru-RU" sz="3600" b="1" dirty="0" smtClean="0">
                <a:solidFill>
                  <a:schemeClr val="bg1"/>
                </a:solidFill>
              </a:rPr>
              <a:t>Отказ от радикальных религиозных взглядов является конечной стадией  реабилитационной работы с женщинами, в результате которой объект воздействия не только адаптируется к доминирующим в казахстанском обществе ценностям, но и полностью отходит от идей насилия и экстремизма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686800" cy="5294331"/>
          </a:xfrm>
        </p:spPr>
        <p:txBody>
          <a:bodyPr anchor="ctr"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С началом гражданской войны в Сирии и усиления террористических групп в Ираке, в особенности роста влияния международных террористических организаций (далее — МТО) в лице ИГИЛ и </a:t>
            </a:r>
            <a:r>
              <a:rPr lang="ru-RU" dirty="0" err="1" smtClean="0">
                <a:solidFill>
                  <a:schemeClr val="bg1"/>
                </a:solidFill>
              </a:rPr>
              <a:t>Хайят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Тахрир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аш-Шам</a:t>
            </a:r>
            <a:r>
              <a:rPr lang="ru-RU" dirty="0" smtClean="0">
                <a:solidFill>
                  <a:schemeClr val="bg1"/>
                </a:solidFill>
              </a:rPr>
              <a:t>, сирийско-иракская зона стала зоной притяжения рекрутов со всего мира, в </a:t>
            </a:r>
            <a:r>
              <a:rPr lang="ru-RU" dirty="0" err="1" smtClean="0">
                <a:solidFill>
                  <a:schemeClr val="bg1"/>
                </a:solidFill>
              </a:rPr>
              <a:t>т.ч</a:t>
            </a:r>
            <a:r>
              <a:rPr lang="ru-RU" dirty="0" smtClean="0">
                <a:solidFill>
                  <a:schemeClr val="bg1"/>
                </a:solidFill>
              </a:rPr>
              <a:t>.  из Казахстана.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6143668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О выезде большой группы граждан Казахстана стало известно после распространения в Интернете видеообращения казахов из Сирии, с показом семей казахстанцев и маленьких детей, профессионально подготовленного идеологами террористической организации ИГИЛ, для пропаганды своей деструктивной идеологии и призыва новобранцев. Впоследствии многие участники этого видео погибнут, а их </a:t>
            </a:r>
            <a:r>
              <a:rPr lang="ru-RU" b="1" dirty="0" smtClean="0">
                <a:solidFill>
                  <a:schemeClr val="bg1"/>
                </a:solidFill>
              </a:rPr>
              <a:t>жены и дети станут живым товаром</a:t>
            </a:r>
            <a:r>
              <a:rPr lang="ru-RU" dirty="0" smtClean="0">
                <a:solidFill>
                  <a:schemeClr val="bg1"/>
                </a:solidFill>
              </a:rPr>
              <a:t> для разных боевиков МТО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686800" cy="5580083"/>
          </a:xfrm>
        </p:spPr>
        <p:txBody>
          <a:bodyPr anchor="ctr"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sz="3600" dirty="0" smtClean="0">
                <a:solidFill>
                  <a:schemeClr val="bg1"/>
                </a:solidFill>
              </a:rPr>
              <a:t>	В июле 2018 года Комитет национальной безопасности РК уведомил общественность о том, что с момента начала войны на Ближнем Востоке в Сирию и Ирак выехали около 800 граждан Казахстана, из которых: около 120 казахстанских мужчин, более 250 женщин и </a:t>
            </a:r>
            <a:r>
              <a:rPr lang="ru-RU" sz="3600" b="1" dirty="0" smtClean="0">
                <a:solidFill>
                  <a:schemeClr val="bg1"/>
                </a:solidFill>
              </a:rPr>
              <a:t>500 несовершеннолетних  детей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91822" cy="12409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Статистика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СПеЦОПЕРАЦИИ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«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Жусан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3" y="1000108"/>
            <a:ext cx="8668460" cy="5572164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Гуманитарная спецоперация </a:t>
            </a:r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dirty="0" err="1" smtClean="0">
                <a:solidFill>
                  <a:srgbClr val="FF0000"/>
                </a:solidFill>
              </a:rPr>
              <a:t>Жусан</a:t>
            </a:r>
            <a:r>
              <a:rPr lang="ru-RU" sz="2400" dirty="0" smtClean="0">
                <a:solidFill>
                  <a:srgbClr val="FF0000"/>
                </a:solidFill>
              </a:rPr>
              <a:t>»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продлилась с 5 января по 26 июня 2019 г.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 февраля 2021 года состоялся 5-ый этап операции.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Было эвакуировано 12 человек. </a:t>
            </a:r>
          </a:p>
          <a:p>
            <a:pPr algn="ctr">
              <a:buNone/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рамках  всех этапов операции  из зон, террористической активности вывезено </a:t>
            </a:r>
            <a:r>
              <a:rPr lang="ru-RU" sz="2400" dirty="0" smtClean="0">
                <a:solidFill>
                  <a:srgbClr val="FF0000"/>
                </a:solidFill>
              </a:rPr>
              <a:t>607 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граждан республики Казахстан  из них: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37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мужчин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157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женщин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413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ребенок </a:t>
            </a:r>
          </a:p>
          <a:p>
            <a:pPr algn="ctr">
              <a:buNone/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 anchor="ctr"/>
          <a:lstStyle/>
          <a:p>
            <a:pPr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из зон террористической активности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в Казахстан было всего эвакуировано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413 </a:t>
            </a:r>
            <a:r>
              <a:rPr lang="ru-RU" sz="2400" dirty="0" smtClean="0">
                <a:solidFill>
                  <a:schemeClr val="bg1"/>
                </a:solidFill>
              </a:rPr>
              <a:t>ребенка,  из них </a:t>
            </a:r>
            <a:r>
              <a:rPr lang="ru-RU" sz="4000" b="1" dirty="0" smtClean="0">
                <a:solidFill>
                  <a:srgbClr val="FF0000"/>
                </a:solidFill>
              </a:rPr>
              <a:t>34</a:t>
            </a:r>
            <a:r>
              <a:rPr lang="ru-RU" sz="2400" b="1" dirty="0" smtClean="0">
                <a:solidFill>
                  <a:schemeClr val="bg1"/>
                </a:solidFill>
              </a:rPr>
              <a:t> сироты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до 7 лет – 303  ребенка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от 7 до 14 лет – 105 детей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от 14 до 18 лет – 5 детей </a:t>
            </a:r>
          </a:p>
          <a:p>
            <a:pPr algn="ctr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0"/>
            <a:ext cx="8784976" cy="12409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Статистика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СПеЦОПЕРАЦИИ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«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Жусан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СТАТИСТИКА </a:t>
            </a:r>
            <a:r>
              <a:rPr lang="ru-RU" dirty="0" err="1" smtClean="0">
                <a:solidFill>
                  <a:schemeClr val="bg1"/>
                </a:solidFill>
              </a:rPr>
              <a:t>спецОперациИ</a:t>
            </a:r>
            <a:r>
              <a:rPr lang="ru-RU" dirty="0" smtClean="0">
                <a:solidFill>
                  <a:schemeClr val="bg1"/>
                </a:solidFill>
              </a:rPr>
              <a:t>  «</a:t>
            </a:r>
            <a:r>
              <a:rPr lang="ru-RU" dirty="0" err="1" smtClean="0">
                <a:solidFill>
                  <a:schemeClr val="bg1"/>
                </a:solidFill>
              </a:rPr>
              <a:t>Русафа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27 по 28  ноября 2019 года  проводилась спецоперация «</a:t>
            </a:r>
            <a:r>
              <a:rPr lang="ru-RU" sz="2400" dirty="0" err="1" smtClean="0">
                <a:solidFill>
                  <a:schemeClr val="bg1"/>
                </a:solidFill>
              </a:rPr>
              <a:t>Русафа</a:t>
            </a:r>
            <a:r>
              <a:rPr lang="ru-RU" sz="2400" dirty="0" smtClean="0">
                <a:solidFill>
                  <a:schemeClr val="bg1"/>
                </a:solidFill>
              </a:rPr>
              <a:t>» по эвакуации детей, казахстанских женщин, отбывающих наказания в иракских тюрьмах. </a:t>
            </a: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Всего вывезено </a:t>
            </a:r>
            <a:r>
              <a:rPr lang="ru-RU" sz="4000" b="1" dirty="0" smtClean="0">
                <a:solidFill>
                  <a:srgbClr val="FF0000"/>
                </a:solidFill>
              </a:rPr>
              <a:t>14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детей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6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мальчиков 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4000" b="1" dirty="0" smtClean="0">
                <a:solidFill>
                  <a:srgbClr val="FF0000"/>
                </a:solidFill>
              </a:rPr>
              <a:t>8 </a:t>
            </a:r>
            <a:r>
              <a:rPr lang="ru-RU" sz="2400" b="1" dirty="0" smtClean="0">
                <a:solidFill>
                  <a:schemeClr val="bg1"/>
                </a:solidFill>
              </a:rPr>
              <a:t>девочек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     10 детей - от 1,5 года до 5 лет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 ребенка -  от  6 до 9 лет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2 ребенка -  от 10 до 13 лет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500834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bg1"/>
                </a:solidFill>
              </a:rPr>
              <a:t>Стоить отметить, что никто из участников террористической деятельности в Сирии и Ираке не был лишен гражданства.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 	В  2017 году в статью 10 Конституции Республики Казахстан была внесена поправка, допускающая лишение гражданства по решению суда за совершение террористических преступлений. </a:t>
            </a:r>
          </a:p>
          <a:p>
            <a:pPr algn="just">
              <a:buNone/>
            </a:pPr>
            <a:r>
              <a:rPr lang="ru-RU" sz="1600" i="1" dirty="0" smtClean="0">
                <a:solidFill>
                  <a:schemeClr val="bg1"/>
                </a:solidFill>
              </a:rPr>
              <a:t> 		</a:t>
            </a:r>
            <a:r>
              <a:rPr lang="ru-RU" sz="1800" i="1" dirty="0" smtClean="0">
                <a:solidFill>
                  <a:schemeClr val="bg1"/>
                </a:solidFill>
              </a:rPr>
              <a:t>Статья 10 . Пункт 2 изложен в редакции Закона РК от 10.03.17 г. № 51-VI  «Гражданин Республики не может быть лишен гражданства, права изменить свое гражданство, а также не может быть изгнан за пределы Казахстана. Лишение гражданства допускается лишь по решению суда за совершение </a:t>
            </a:r>
            <a:r>
              <a:rPr lang="ru-RU" sz="1800" i="1" u="sng" dirty="0" smtClean="0">
                <a:solidFill>
                  <a:srgbClr val="FF0000"/>
                </a:solidFill>
              </a:rPr>
              <a:t>террористических преступлений, </a:t>
            </a:r>
            <a:r>
              <a:rPr lang="ru-RU" sz="1800" i="1" dirty="0" smtClean="0">
                <a:solidFill>
                  <a:schemeClr val="bg1"/>
                </a:solidFill>
              </a:rPr>
              <a:t>а также за причинение иного тяжкого вреда жизненно важным интересам Республики Казахстан».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14422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</a:rPr>
              <a:t>Уголовная  Ответственность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Согласно  национальному законодательству по борьбе с терроризмом и религиозным экстремизмом, те граждане, по которым доказана их причастность к МТО «ИГИЛ»,  а также вербовочная деятельность, привлекаются к уголовной ответственности.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На сегодняшний день к уголовной ответственности   привлечены </a:t>
            </a:r>
            <a:r>
              <a:rPr lang="ru-RU" b="1" dirty="0" smtClean="0">
                <a:solidFill>
                  <a:srgbClr val="FF0000"/>
                </a:solidFill>
              </a:rPr>
              <a:t>33</a:t>
            </a:r>
            <a:r>
              <a:rPr lang="ru-RU" dirty="0" smtClean="0">
                <a:solidFill>
                  <a:schemeClr val="bg1"/>
                </a:solidFill>
              </a:rPr>
              <a:t> мужчины  и </a:t>
            </a:r>
            <a:r>
              <a:rPr lang="ru-RU" b="1" dirty="0" smtClean="0">
                <a:solidFill>
                  <a:srgbClr val="FF0000"/>
                </a:solidFill>
              </a:rPr>
              <a:t>19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женщин. </a:t>
            </a:r>
            <a:r>
              <a:rPr lang="ru-RU" dirty="0" smtClean="0">
                <a:solidFill>
                  <a:schemeClr val="bg1"/>
                </a:solidFill>
              </a:rPr>
              <a:t>Некоторые женщины к  ограничению свободы. 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542</TotalTime>
  <Words>548</Words>
  <Application>Microsoft Office PowerPoint</Application>
  <PresentationFormat>Экран (4:3)</PresentationFormat>
  <Paragraphs>112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Раздыкова Гульназ, руководитель  реабилитационного центра  Республика Казахстан gulnazkz@list.ru </vt:lpstr>
      <vt:lpstr>Слайд 2</vt:lpstr>
      <vt:lpstr>Слайд 3</vt:lpstr>
      <vt:lpstr>Слайд 4</vt:lpstr>
      <vt:lpstr>Статистика СПеЦОПЕРАЦИИ «Жусан»</vt:lpstr>
      <vt:lpstr>Слайд 6</vt:lpstr>
      <vt:lpstr>СТАТИСТИКА спецОперациИ  «Русафа»</vt:lpstr>
      <vt:lpstr>Слайд 8</vt:lpstr>
      <vt:lpstr>Уголовная  Ответственность </vt:lpstr>
      <vt:lpstr>Подготовительный    этап</vt:lpstr>
      <vt:lpstr>МедИйная политика спецоперации «Жусан»</vt:lpstr>
      <vt:lpstr>Слайд 12</vt:lpstr>
      <vt:lpstr>Слайд 13</vt:lpstr>
      <vt:lpstr>Слайд 14</vt:lpstr>
      <vt:lpstr>Факторы, способствующие   вторичной радикализации  женщин </vt:lpstr>
      <vt:lpstr>Методы работы с женщинами</vt:lpstr>
      <vt:lpstr>СОЦИАЛЬНО-ПСИХОЛОГИЧЕСКИЕ Методы работы 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НР</dc:creator>
  <cp:lastModifiedBy>НР</cp:lastModifiedBy>
  <cp:revision>79</cp:revision>
  <dcterms:created xsi:type="dcterms:W3CDTF">2019-12-08T18:59:49Z</dcterms:created>
  <dcterms:modified xsi:type="dcterms:W3CDTF">2021-02-19T05:58:49Z</dcterms:modified>
</cp:coreProperties>
</file>